
<file path=[Content_Types].xml><?xml version="1.0" encoding="utf-8"?>
<Types xmlns="http://schemas.openxmlformats.org/package/2006/content-types">
  <Default Extension="xml" ContentType="application/xml"/>
  <Default Extension="tif" ContentType="image/tiff"/>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89" r:id="rId2"/>
    <p:sldId id="256" r:id="rId3"/>
    <p:sldId id="288" r:id="rId4"/>
    <p:sldId id="258" r:id="rId5"/>
    <p:sldId id="259" r:id="rId6"/>
    <p:sldId id="260" r:id="rId7"/>
    <p:sldId id="261" r:id="rId8"/>
    <p:sldId id="262" r:id="rId9"/>
    <p:sldId id="263" r:id="rId10"/>
    <p:sldId id="265" r:id="rId11"/>
    <p:sldId id="266" r:id="rId12"/>
    <p:sldId id="267" r:id="rId13"/>
    <p:sldId id="264" r:id="rId14"/>
    <p:sldId id="268" r:id="rId15"/>
    <p:sldId id="269" r:id="rId16"/>
    <p:sldId id="270" r:id="rId17"/>
    <p:sldId id="271" r:id="rId18"/>
    <p:sldId id="272" r:id="rId19"/>
    <p:sldId id="273" r:id="rId20"/>
    <p:sldId id="274" r:id="rId21"/>
    <p:sldId id="275" r:id="rId22"/>
    <p:sldId id="276" r:id="rId23"/>
    <p:sldId id="277" r:id="rId24"/>
    <p:sldId id="281" r:id="rId25"/>
    <p:sldId id="282"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32323"/>
    <a:srgbClr val="242424"/>
    <a:srgbClr val="F0F0F0"/>
    <a:srgbClr val="EFEFEF"/>
    <a:srgbClr val="F1F1F1"/>
    <a:srgbClr val="E3E3E3"/>
    <a:srgbClr val="FFFFFF"/>
    <a:srgbClr val="AA2173"/>
    <a:srgbClr val="ED6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DC7822-D5DF-4A69-BD9E-A227D72A3F40}">
  <a:tblStyle styleId="{0DDC7822-D5DF-4A69-BD9E-A227D72A3F40}"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E6E6E6"/>
          </a:solidFill>
        </a:fill>
      </a:tcStyle>
    </a:wholeTbl>
    <a:band1H>
      <a:tcStyle>
        <a:tcBdr/>
        <a:fill>
          <a:solidFill>
            <a:srgbClr val="CACACA"/>
          </a:solidFill>
        </a:fill>
      </a:tcStyle>
    </a:band1H>
    <a:band1V>
      <a:tcStyle>
        <a:tcBdr/>
        <a:fill>
          <a:solidFill>
            <a:srgbClr val="CACACA"/>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rgbClr val="E6E6E6"/>
          </a:solidFill>
        </a:fill>
      </a:tcStyle>
    </a:lastRow>
    <a:firstRow>
      <a:tcTxStyle b="on" i="off">
        <a:font>
          <a:latin typeface="Arial"/>
          <a:ea typeface="Arial"/>
          <a:cs typeface="Arial"/>
        </a:font>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p:restoredTop sz="93130" autoAdjust="0"/>
  </p:normalViewPr>
  <p:slideViewPr>
    <p:cSldViewPr snapToGrid="0" snapToObjects="1">
      <p:cViewPr>
        <p:scale>
          <a:sx n="150" d="100"/>
          <a:sy n="150" d="100"/>
        </p:scale>
        <p:origin x="-1088" y="-24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1074291"/>
      </p:ext>
    </p:extLst>
  </p:cSld>
  <p:clrMap bg1="lt1" tx1="dk1" bg2="dk2" tx2="lt2" accent1="accent1" accent2="accent2" accent3="accent3" accent4="accent4" accent5="accent5" accent6="accent6" hlink="hlink" folHlink="folHlink"/>
  <p:notesStyle>
    <a:lvl1pPr marL="0" algn="l" defTabSz="457054" rtl="0" eaLnBrk="1" latinLnBrk="0" hangingPunct="1">
      <a:defRPr sz="1200" kern="1200">
        <a:solidFill>
          <a:schemeClr val="tx1"/>
        </a:solidFill>
        <a:latin typeface="+mn-lt"/>
        <a:ea typeface="+mn-ea"/>
        <a:cs typeface="+mn-cs"/>
      </a:defRPr>
    </a:lvl1pPr>
    <a:lvl2pPr marL="457054" algn="l" defTabSz="457054" rtl="0" eaLnBrk="1" latinLnBrk="0" hangingPunct="1">
      <a:defRPr sz="1200" kern="1200">
        <a:solidFill>
          <a:schemeClr val="tx1"/>
        </a:solidFill>
        <a:latin typeface="+mn-lt"/>
        <a:ea typeface="+mn-ea"/>
        <a:cs typeface="+mn-cs"/>
      </a:defRPr>
    </a:lvl2pPr>
    <a:lvl3pPr marL="914108" algn="l" defTabSz="457054" rtl="0" eaLnBrk="1" latinLnBrk="0" hangingPunct="1">
      <a:defRPr sz="1200" kern="1200">
        <a:solidFill>
          <a:schemeClr val="tx1"/>
        </a:solidFill>
        <a:latin typeface="+mn-lt"/>
        <a:ea typeface="+mn-ea"/>
        <a:cs typeface="+mn-cs"/>
      </a:defRPr>
    </a:lvl3pPr>
    <a:lvl4pPr marL="1371162" algn="l" defTabSz="457054" rtl="0" eaLnBrk="1" latinLnBrk="0" hangingPunct="1">
      <a:defRPr sz="1200" kern="1200">
        <a:solidFill>
          <a:schemeClr val="tx1"/>
        </a:solidFill>
        <a:latin typeface="+mn-lt"/>
        <a:ea typeface="+mn-ea"/>
        <a:cs typeface="+mn-cs"/>
      </a:defRPr>
    </a:lvl4pPr>
    <a:lvl5pPr marL="1828215" algn="l" defTabSz="457054" rtl="0" eaLnBrk="1" latinLnBrk="0" hangingPunct="1">
      <a:defRPr sz="1200" kern="1200">
        <a:solidFill>
          <a:schemeClr val="tx1"/>
        </a:solidFill>
        <a:latin typeface="+mn-lt"/>
        <a:ea typeface="+mn-ea"/>
        <a:cs typeface="+mn-cs"/>
      </a:defRPr>
    </a:lvl5pPr>
    <a:lvl6pPr marL="2285268" algn="l" defTabSz="457054" rtl="0" eaLnBrk="1" latinLnBrk="0" hangingPunct="1">
      <a:defRPr sz="1200" kern="1200">
        <a:solidFill>
          <a:schemeClr val="tx1"/>
        </a:solidFill>
        <a:latin typeface="+mn-lt"/>
        <a:ea typeface="+mn-ea"/>
        <a:cs typeface="+mn-cs"/>
      </a:defRPr>
    </a:lvl6pPr>
    <a:lvl7pPr marL="2742322" algn="l" defTabSz="457054" rtl="0" eaLnBrk="1" latinLnBrk="0" hangingPunct="1">
      <a:defRPr sz="1200" kern="1200">
        <a:solidFill>
          <a:schemeClr val="tx1"/>
        </a:solidFill>
        <a:latin typeface="+mn-lt"/>
        <a:ea typeface="+mn-ea"/>
        <a:cs typeface="+mn-cs"/>
      </a:defRPr>
    </a:lvl7pPr>
    <a:lvl8pPr marL="3199376" algn="l" defTabSz="457054" rtl="0" eaLnBrk="1" latinLnBrk="0" hangingPunct="1">
      <a:defRPr sz="1200" kern="1200">
        <a:solidFill>
          <a:schemeClr val="tx1"/>
        </a:solidFill>
        <a:latin typeface="+mn-lt"/>
        <a:ea typeface="+mn-ea"/>
        <a:cs typeface="+mn-cs"/>
      </a:defRPr>
    </a:lvl8pPr>
    <a:lvl9pPr marL="3656430" algn="l" defTabSz="4570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yverseuk.org/applications/expression-data-analysis-pipeline/" TargetMode="External"/><Relationship Id="rId4" Type="http://schemas.openxmlformats.org/officeDocument/2006/relationships/hyperlink" Target="https://github.com/cyversewarwick/expression_tutorial"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ods.iplantcollaborative.org/wiki/display/DEapps/Bismark+Genome+Preparation" TargetMode="External"/><Relationship Id="rId4" Type="http://schemas.openxmlformats.org/officeDocument/2006/relationships/hyperlink" Target="https://pods.iplantcollaborative.org/wiki/display/DEapps/Bismark" TargetMode="External"/><Relationship Id="rId5" Type="http://schemas.openxmlformats.org/officeDocument/2006/relationships/hyperlink" Target="https://pods.iplantcollaborative.org/wiki/display/DEapps/Bismark+Methylation+Extractor"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s://github.com/ianimal/pipelines"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pods.iplantcollaborative.org/wiki/display/sciplant/NCBI+Sequence+Read+Archive+(SRA)+Submission+-+Workflow+and+Tutorial"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wiki.cyverse.org/wiki/display/TUT/Cleaning+up+your+reads+with+the+HTProcess+Pipelin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iki.cyverse.org/wiki/pages/viewpage.action?pageId=28115142" TargetMode="External"/><Relationship Id="rId4" Type="http://schemas.openxmlformats.org/officeDocument/2006/relationships/hyperlink" Target="https://wiki.cyverse.org/wiki/display/DEapps/edgeR+(multifactorial+pairwise+comparisons)+in+DE"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iki.cyverse.org/wiki/display/TUT/Evolinc+in+the+Discovery+Environment" TargetMode="External"/><Relationship Id="rId4" Type="http://schemas.openxmlformats.org/officeDocument/2006/relationships/hyperlink" Target="https://wiki.cyverse.org/wiki/display/TUT/Evolinc+using+Atmosphere"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iki.cyverse.org/wiki/display/TUT/Cleaning+up+your+reads+with+the+HTProcess+Pipeline" TargetMode="External"/><Relationship Id="rId4" Type="http://schemas.openxmlformats.org/officeDocument/2006/relationships/hyperlink" Target="https://wiki.cyverse.org/wiki/display/TUT/Assembling+a+Genome"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Ramona</a:t>
            </a:r>
          </a:p>
          <a:p>
            <a:pPr lvl="0">
              <a:spcBef>
                <a:spcPts val="0"/>
              </a:spcBef>
              <a:buNone/>
            </a:pPr>
            <a:r>
              <a:rPr lang="en-US"/>
              <a:t>CyVerse supports data management throughout the data life cycle, including metadata, publication, and discovery</a:t>
            </a:r>
          </a:p>
          <a:p>
            <a:pPr lvl="0">
              <a:spcBef>
                <a:spcPts val="0"/>
              </a:spcBef>
              <a:buNone/>
            </a:pPr>
            <a:r>
              <a:rPr lang="en-US"/>
              <a:t>datacommons.cyverse.org</a:t>
            </a:r>
          </a:p>
        </p:txBody>
      </p:sp>
      <p:sp>
        <p:nvSpPr>
          <p:cNvPr id="51" name="Shape 5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9" name="Shape 4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a:t>Upendra - Updated 16/11/16</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This describes the steps involved in the MAKER pipeline for annotation genomes. This pipeline has been built into an image in Atmosphere. Using this pipelines users can now run MAKER simultaneously on multiple chromosomes. This is done by launching multiple “worker” instances each of which will receive the MAKER executables as well as individual input sequences to annotate. Output from MAKER runs from each worker instance is brought back to the MASTER instance.</a:t>
            </a:r>
          </a:p>
          <a:p>
            <a:pPr marL="457200" marR="0" lvl="0" indent="-3048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Previously we had incorporated MAKER-P into Atmosphere. This runs one chromosome a time. So each annotation run took a long time.</a:t>
            </a:r>
          </a:p>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Here you see the schematic of WQ-MAKER in its Atmosphere image showing the steps  involved in MAKER-P being distributed to and run within multiple workers, instances each of which will run a separate job, simultaneously. WQ-MAKER speeds up the annotation run significantly. Benchmark figure available on iPlant WQ-MAKER wiki page.</a:t>
            </a:r>
          </a:p>
          <a:p>
            <a:pPr marL="457200" marR="0" lvl="0" indent="-228600" algn="l" rtl="0">
              <a:spcBef>
                <a:spcPts val="0"/>
              </a:spcBef>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We are currently applying for XSEDE allocation on Jetstream, with which we can run unlimited number of WQ-MAKER instances in parallel, reducing the annotation run time even further.</a:t>
            </a:r>
          </a:p>
        </p:txBody>
      </p:sp>
      <p:sp>
        <p:nvSpPr>
          <p:cNvPr id="430" name="Shape 4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457200" marR="0" lvl="0" indent="-228600" algn="l" rtl="0">
              <a:spcBef>
                <a:spcPts val="0"/>
              </a:spcBef>
              <a:buSzPct val="25000"/>
              <a:buNone/>
            </a:pPr>
            <a:r>
              <a:rPr lang="en-US"/>
              <a:t>Bo Gao</a:t>
            </a:r>
          </a:p>
          <a:p>
            <a:pPr marL="457200" marR="0" lvl="0" indent="-228600" algn="l" rtl="0">
              <a:spcBef>
                <a:spcPts val="0"/>
              </a:spcBef>
              <a:buSzPct val="25000"/>
              <a:buNone/>
            </a:pPr>
            <a:r>
              <a:rPr lang="en-US"/>
              <a:t>These apps were integrated by CyVerseUK. They are available in the US Discovery Environment running on the Condor cluster. In future, they will be available through Agave to execute at TACC and on UK resources.</a:t>
            </a:r>
          </a:p>
          <a:p>
            <a:pPr marL="457200" marR="0" lvl="0" indent="-228600" algn="l" rtl="0">
              <a:spcBef>
                <a:spcPts val="0"/>
              </a:spcBef>
              <a:buSzPct val="25000"/>
              <a:buNone/>
            </a:pPr>
            <a:r>
              <a:rPr lang="en-US" sz="1100">
                <a:latin typeface="Arial"/>
                <a:ea typeface="Arial"/>
                <a:cs typeface="Arial"/>
                <a:sym typeface="Arial"/>
              </a:rPr>
              <a:t>A description of this pipeline is at </a:t>
            </a:r>
            <a:r>
              <a:rPr lang="en-US" sz="1100" u="sng">
                <a:solidFill>
                  <a:schemeClr val="hlink"/>
                </a:solidFill>
                <a:latin typeface="Arial"/>
                <a:ea typeface="Arial"/>
                <a:cs typeface="Arial"/>
                <a:sym typeface="Arial"/>
                <a:hlinkClick r:id="rId3"/>
              </a:rPr>
              <a:t>http://cyverseuk.org/applications/expression-data-analysis-pipeline/</a:t>
            </a:r>
            <a:r>
              <a:rPr lang="en-US" sz="1100">
                <a:latin typeface="Arial"/>
                <a:ea typeface="Arial"/>
                <a:cs typeface="Arial"/>
                <a:sym typeface="Arial"/>
              </a:rPr>
              <a:t>. For more details, please see our tutorial at: </a:t>
            </a:r>
            <a:r>
              <a:rPr lang="en-US" sz="1100" u="sng">
                <a:solidFill>
                  <a:schemeClr val="hlink"/>
                </a:solidFill>
                <a:latin typeface="Arial"/>
                <a:ea typeface="Arial"/>
                <a:cs typeface="Arial"/>
                <a:sym typeface="Arial"/>
                <a:hlinkClick r:id="rId4"/>
              </a:rPr>
              <a:t>https://github.com/cyversewarwick/expression_tutorial</a:t>
            </a: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9" name="Shape 48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Joslynn - These are the available apps in DE, checking</a:t>
            </a:r>
          </a:p>
          <a:p>
            <a:pPr marL="0" marR="0" lvl="0" indent="0" algn="l" rtl="0">
              <a:spcBef>
                <a:spcPts val="0"/>
              </a:spcBef>
              <a:buClr>
                <a:schemeClr val="dk1"/>
              </a:buClr>
              <a:buSzPct val="25000"/>
              <a:buFont typeface="Calibri"/>
              <a:buNone/>
            </a:pPr>
            <a:r>
              <a:rPr lang="en-US"/>
              <a:t>11/12 - Thanks! I shortened the items and check them in Atmosphere (joslynn)</a:t>
            </a:r>
          </a:p>
        </p:txBody>
      </p:sp>
      <p:sp>
        <p:nvSpPr>
          <p:cNvPr id="490" name="Shape 490"/>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4" name="Shape 5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457200" marR="0" lvl="0" indent="-228600" algn="l" rtl="0">
              <a:spcBef>
                <a:spcPts val="0"/>
              </a:spcBef>
              <a:spcAft>
                <a:spcPts val="0"/>
              </a:spcAft>
              <a:buSzPct val="25000"/>
              <a:buNone/>
            </a:pPr>
            <a:r>
              <a:rPr lang="en-US"/>
              <a:t>Upendra - Need to make a new slide as i cannot edit this slide DITTO</a:t>
            </a:r>
          </a:p>
          <a:p>
            <a:pPr marL="457200" marR="0" lvl="0" indent="-22860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Transcriptome assembly requires the same key functions: read cleanup (essential to an accurate assembly); assembly; post-assembly analysis. </a:t>
            </a:r>
          </a:p>
          <a:p>
            <a:pPr marL="457200" marR="0" lvl="0" indent="-22860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All are well-represented in the DE. </a:t>
            </a:r>
          </a:p>
          <a:p>
            <a:pPr marL="457200" marR="0" lvl="0" indent="-228600" algn="l" rtl="0">
              <a:spcBef>
                <a:spcPts val="0"/>
              </a:spcBef>
              <a:buSzPct val="25000"/>
              <a:buNone/>
            </a:pPr>
            <a:r>
              <a:rPr lang="en-US" sz="1200" b="0" i="0" u="none" strike="noStrike" cap="none">
                <a:solidFill>
                  <a:schemeClr val="dk1"/>
                </a:solidFill>
                <a:latin typeface="Calibri"/>
                <a:ea typeface="Calibri"/>
                <a:cs typeface="Calibri"/>
                <a:sym typeface="Calibri"/>
              </a:rPr>
              <a:t>Recent improvements have been focused on improving the documentation for these.</a:t>
            </a:r>
          </a:p>
        </p:txBody>
      </p:sp>
      <p:sp>
        <p:nvSpPr>
          <p:cNvPr id="525" name="Shape 5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0" name="Shape 59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endParaRPr/>
          </a:p>
          <a:p>
            <a:pPr marL="0" marR="0" lvl="0" indent="0" algn="l" rtl="0">
              <a:spcBef>
                <a:spcPts val="0"/>
              </a:spcBef>
              <a:buClr>
                <a:schemeClr val="dk1"/>
              </a:buClr>
              <a:buSzPct val="25000"/>
              <a:buFont typeface="Calibri"/>
              <a:buNone/>
            </a:pPr>
            <a:r>
              <a:rPr lang="en-US"/>
              <a:t>Blake - originally built for the Society for Integrative Biology (SICB) scientific community working on non-model invertebrate species (shrimp, crab, </a:t>
            </a:r>
            <a:r>
              <a:rPr lang="en-US" i="1"/>
              <a:t>etc</a:t>
            </a:r>
            <a:r>
              <a:rPr lang="en-US"/>
              <a:t>). Built originally before Jetstream, updated images and Docker files containing all of the analyses are being developed.  </a:t>
            </a:r>
          </a:p>
        </p:txBody>
      </p:sp>
      <p:sp>
        <p:nvSpPr>
          <p:cNvPr id="591" name="Shape 591"/>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3" name="Shape 62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marR="0" lvl="0" indent="-228600" algn="l" rtl="0">
              <a:spcBef>
                <a:spcPts val="0"/>
              </a:spcBef>
              <a:spcAft>
                <a:spcPts val="0"/>
              </a:spcAft>
              <a:buSzPct val="25000"/>
              <a:buNone/>
            </a:pPr>
            <a:r>
              <a:rPr lang="en-US"/>
              <a:t>Jawon</a:t>
            </a:r>
          </a:p>
          <a:p>
            <a:pPr marL="457200" marR="0" lvl="0" indent="-22860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This workflow enables iPlant user to map bisulfite treated sequencing reads to a genome of interest and perform methylation analysis. </a:t>
            </a:r>
          </a:p>
          <a:p>
            <a:pPr marL="457200" marR="0" lvl="0" indent="-22860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Step 1. Preparing reference genome, </a:t>
            </a:r>
            <a:r>
              <a:rPr lang="en-US" sz="1200" b="0" i="0" u="sng" strike="noStrike" cap="none">
                <a:solidFill>
                  <a:schemeClr val="hlink"/>
                </a:solidFill>
                <a:latin typeface="Calibri"/>
                <a:ea typeface="Calibri"/>
                <a:cs typeface="Calibri"/>
                <a:sym typeface="Calibri"/>
                <a:hlinkClick r:id="rId3"/>
              </a:rPr>
              <a:t>Genome preparation iPlant wiki</a:t>
            </a:r>
          </a:p>
          <a:p>
            <a:pPr marL="457200" marR="0" lvl="0" indent="-22860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Step 2. Mapping reads and make methylation calls, </a:t>
            </a:r>
            <a:r>
              <a:rPr lang="en-US" sz="1200" b="0" i="0" u="sng" strike="noStrike" cap="none">
                <a:solidFill>
                  <a:schemeClr val="hlink"/>
                </a:solidFill>
                <a:latin typeface="Calibri"/>
                <a:ea typeface="Calibri"/>
                <a:cs typeface="Calibri"/>
                <a:sym typeface="Calibri"/>
                <a:hlinkClick r:id="rId4"/>
              </a:rPr>
              <a:t>Bismark iPlant wiki</a:t>
            </a:r>
          </a:p>
          <a:p>
            <a:pPr marL="457200" marR="0" lvl="0" indent="-228600" algn="l" rtl="0">
              <a:spcBef>
                <a:spcPts val="0"/>
              </a:spcBef>
              <a:buSzPct val="25000"/>
              <a:buNone/>
            </a:pPr>
            <a:r>
              <a:rPr lang="en-US" sz="1200" b="0" i="0" u="none" strike="noStrike" cap="none">
                <a:solidFill>
                  <a:schemeClr val="dk1"/>
                </a:solidFill>
                <a:latin typeface="Calibri"/>
                <a:ea typeface="Calibri"/>
                <a:cs typeface="Calibri"/>
                <a:sym typeface="Calibri"/>
              </a:rPr>
              <a:t>Step 3. Generating comprehensive methylation analysis report, </a:t>
            </a:r>
            <a:r>
              <a:rPr lang="en-US" sz="1200" b="0" i="0" u="sng" strike="noStrike" cap="none">
                <a:solidFill>
                  <a:schemeClr val="hlink"/>
                </a:solidFill>
                <a:latin typeface="Calibri"/>
                <a:ea typeface="Calibri"/>
                <a:cs typeface="Calibri"/>
                <a:sym typeface="Calibri"/>
                <a:hlinkClick r:id="rId5"/>
              </a:rPr>
              <a:t>Methylation Extractor iPlant wiki</a:t>
            </a:r>
          </a:p>
        </p:txBody>
      </p:sp>
      <p:sp>
        <p:nvSpPr>
          <p:cNvPr id="624" name="Shape 6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a:t>Liya</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NPUTE, fastStructure, PCA, EMMAX, MLM are integrated through Agave and supported by the CSHL cluster</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NPUTE is a parallelized version of nearest neighbor algorithm based missing SNP imputation. The parallelization allows testing different window sizes simultaneously</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fastStructure and PCA are added as two alternative ways for estimating population structure.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EMMAX is another mixed model implementation if compared with TASSEL MLM</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MLMM supports multi-loci mixed model analysis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General instructions</a:t>
            </a:r>
          </a:p>
          <a:p>
            <a:pPr marL="457200" marR="0" lvl="0" indent="-22860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Step 1: Use GBS to call variants, output is in Hapmap format</a:t>
            </a:r>
          </a:p>
          <a:p>
            <a:pPr marL="457200" marR="0" lvl="0" indent="-22860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Step 2: Use NPUTE to impute missing SNPs (first sub-step is to estimate optimum window size; second sub-step is to do imputation with the optimum window size) </a:t>
            </a:r>
          </a:p>
          <a:p>
            <a:pPr marL="457200" marR="0" lvl="0" indent="-22860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Step 3: Use Structure to estimate population structure (use numericalTransform to convert to correct format for Structure and Association apps)</a:t>
            </a:r>
          </a:p>
          <a:p>
            <a:pPr marL="457200" marR="0" lvl="0" indent="-228600" algn="l" rtl="0">
              <a:spcBef>
                <a:spcPts val="0"/>
              </a:spcBef>
              <a:buSzPct val="25000"/>
              <a:buNone/>
            </a:pPr>
            <a:r>
              <a:rPr lang="en-US" sz="1200" b="0" i="0" u="none" strike="noStrike" cap="none">
                <a:solidFill>
                  <a:schemeClr val="dk1"/>
                </a:solidFill>
                <a:latin typeface="Calibri"/>
                <a:ea typeface="Calibri"/>
                <a:cs typeface="Calibri"/>
                <a:sym typeface="Calibri"/>
              </a:rPr>
              <a:t>Step 4: Do Association analysis</a:t>
            </a:r>
          </a:p>
        </p:txBody>
      </p:sp>
      <p:sp>
        <p:nvSpPr>
          <p:cNvPr id="653" name="Shape 6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r>
              <a:rPr lang="en-US"/>
              <a:t>James Carson - Updated Oct 2016 - CHANGE APP FONT TO BOTH COLOR (MARTHA)</a:t>
            </a:r>
          </a:p>
          <a:p>
            <a:pPr marL="457200" marR="0" lvl="0" indent="-228600" algn="l" rtl="0">
              <a:spcBef>
                <a:spcPts val="0"/>
              </a:spcBef>
              <a:spcAft>
                <a:spcPts val="0"/>
              </a:spcAft>
              <a:buSzPct val="25000"/>
              <a:buNone/>
            </a:pPr>
            <a:r>
              <a:rPr lang="en-US"/>
              <a:t>This variant caller pipeline is currently available from both the DE and command line via Agave. </a:t>
            </a:r>
          </a:p>
          <a:p>
            <a:pPr marL="457200" marR="0" lvl="0" indent="-228600" algn="l" rtl="0">
              <a:spcBef>
                <a:spcPts val="0"/>
              </a:spcBef>
              <a:spcAft>
                <a:spcPts val="0"/>
              </a:spcAft>
              <a:buSzPct val="25000"/>
              <a:buNone/>
            </a:pPr>
            <a:r>
              <a:rPr lang="en-US"/>
              <a:t>It is optimized, and running on Lonestar5</a:t>
            </a:r>
          </a:p>
          <a:p>
            <a:pPr marL="457200" marR="0" lvl="0" indent="-228600" algn="l" rtl="0">
              <a:spcBef>
                <a:spcPts val="0"/>
              </a:spcBef>
              <a:spcAft>
                <a:spcPts val="0"/>
              </a:spcAft>
              <a:buSzPct val="25000"/>
              <a:buNone/>
            </a:pPr>
            <a:r>
              <a:rPr lang="en-US"/>
              <a:t>Source code and tutorial are available at </a:t>
            </a:r>
            <a:r>
              <a:rPr lang="en-US" u="sng">
                <a:solidFill>
                  <a:schemeClr val="hlink"/>
                </a:solidFill>
                <a:hlinkClick r:id="rId3"/>
              </a:rPr>
              <a:t>https://github.com/ianimal/pipelines</a:t>
            </a:r>
          </a:p>
          <a:p>
            <a:pPr marL="457200" marR="0" lvl="0" indent="-228600" algn="l" rtl="0">
              <a:spcBef>
                <a:spcPts val="0"/>
              </a:spcBef>
              <a:spcAft>
                <a:spcPts val="0"/>
              </a:spcAft>
              <a:buSzPct val="25000"/>
              <a:buNone/>
            </a:pPr>
            <a:endParaRPr/>
          </a:p>
          <a:p>
            <a:pPr marL="0" marR="0" lvl="0" indent="0" algn="l" rtl="0">
              <a:spcBef>
                <a:spcPts val="0"/>
              </a:spcBef>
              <a:buClr>
                <a:schemeClr val="dk1"/>
              </a:buClr>
              <a:buSzPct val="25000"/>
              <a:buFont typeface="Calibri"/>
              <a:buNone/>
            </a:pPr>
            <a:endParaRPr/>
          </a:p>
        </p:txBody>
      </p:sp>
      <p:sp>
        <p:nvSpPr>
          <p:cNvPr id="687" name="Shape 6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Shape 7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marR="0" lvl="0" indent="-228600" algn="l" rtl="0">
              <a:spcBef>
                <a:spcPts val="0"/>
              </a:spcBef>
              <a:spcAft>
                <a:spcPts val="0"/>
              </a:spcAft>
              <a:buSzPct val="25000"/>
              <a:buNone/>
            </a:pPr>
            <a:r>
              <a:rPr lang="en-US"/>
              <a:t>Ann S (MARTHA - MAKE FONT BOTH)</a:t>
            </a:r>
          </a:p>
          <a:p>
            <a:pPr marL="457200" marR="0" lvl="0" indent="-22860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this workflow allows people who want to choose the optimal method for gwas and prediction to measure the accuracy  and precision of apps </a:t>
            </a:r>
          </a:p>
          <a:p>
            <a:pPr marL="457200" marR="0" lvl="0" indent="-22860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comparing app accuracy and precision from scratch is a huge effort, so we have provided pre-installed, extensible apps and access to compute that scales with increasing needs through this workflow</a:t>
            </a:r>
          </a:p>
          <a:p>
            <a:pPr marL="457200" marR="0" lvl="0" indent="-22860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this workflow is usable now at the scale method developers will need</a:t>
            </a:r>
          </a:p>
          <a:p>
            <a:pPr marL="457200" marR="0" lvl="0" indent="-22860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all the components are also dockerized (and available from dockerhub), with the individual docker components assembled into a workflow using the new endofday workflow system</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credits:  Ann Stapleton, all the UNCW students, Joe Stubbs at TACC, help from Rion, John, Roger...</a:t>
            </a:r>
          </a:p>
        </p:txBody>
      </p:sp>
      <p:sp>
        <p:nvSpPr>
          <p:cNvPr id="722" name="Shape 7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Shape 7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6" name="Shape 75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endParaRPr/>
          </a:p>
          <a:p>
            <a:pPr marL="0" marR="0" lvl="0" indent="0" algn="l" rtl="0">
              <a:spcBef>
                <a:spcPts val="0"/>
              </a:spcBef>
              <a:buClr>
                <a:schemeClr val="dk1"/>
              </a:buClr>
              <a:buSzPct val="25000"/>
              <a:buFont typeface="Calibri"/>
              <a:buNone/>
            </a:pPr>
            <a:r>
              <a:rPr lang="en-US"/>
              <a:t>Blake</a:t>
            </a:r>
          </a:p>
          <a:p>
            <a:pPr marL="0" marR="0" lvl="0" indent="0" algn="l" rtl="0">
              <a:spcBef>
                <a:spcPts val="0"/>
              </a:spcBef>
              <a:buClr>
                <a:schemeClr val="dk1"/>
              </a:buClr>
              <a:buSzPct val="25000"/>
              <a:buFont typeface="Calibri"/>
              <a:buNone/>
            </a:pPr>
            <a:r>
              <a:rPr lang="en-US"/>
              <a:t>PLEASE COLOR CODE THE FONT FOR THE DE APPS </a:t>
            </a:r>
          </a:p>
        </p:txBody>
      </p:sp>
      <p:sp>
        <p:nvSpPr>
          <p:cNvPr id="757" name="Shape 757"/>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marR="0" lvl="0" indent="-228600" algn="l" rtl="0">
              <a:spcBef>
                <a:spcPts val="0"/>
              </a:spcBef>
              <a:spcAft>
                <a:spcPts val="0"/>
              </a:spcAft>
              <a:buSzPct val="25000"/>
              <a:buNone/>
            </a:pPr>
            <a:r>
              <a:rPr lang="en-US"/>
              <a:t>Upendra - Updated on 16/11/16</a:t>
            </a:r>
          </a:p>
          <a:p>
            <a:pPr marL="457200" marR="0" lvl="0" indent="-22860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SRA submission is  required for most scientific publications that include sequence data</a:t>
            </a:r>
          </a:p>
          <a:p>
            <a:pPr marL="457200" marR="0" lvl="0" indent="-22860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Users create or update  bioprojects, create biosamples, submit, can correct errors and resubmit within the DE if needed</a:t>
            </a:r>
          </a:p>
          <a:p>
            <a:pPr marL="457200" marR="0" lvl="0" indent="-22860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Significantly lowers user’s technical issues with: data transfers, data compression, SRA metadata requirements, submission package assembly, error correction</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Workflow Summary:</a:t>
            </a:r>
          </a:p>
          <a:p>
            <a:pPr marL="0" marR="0" lvl="0" indent="0" algn="l" rtl="0">
              <a:lnSpc>
                <a:spcPct val="115000"/>
              </a:lnSpc>
              <a:spcBef>
                <a:spcPts val="0"/>
              </a:spcBef>
              <a:spcAft>
                <a:spcPts val="0"/>
              </a:spcAft>
              <a:buClr>
                <a:schemeClr val="dk1"/>
              </a:buClr>
              <a:buSzPct val="25000"/>
              <a:buFont typeface="Arial"/>
              <a:buNone/>
            </a:pPr>
            <a:r>
              <a:rPr lang="en-US" sz="1100" b="1" i="0" u="none" strike="noStrike" cap="none">
                <a:solidFill>
                  <a:schemeClr val="dk1"/>
                </a:solidFill>
                <a:latin typeface="Arial"/>
                <a:ea typeface="Arial"/>
                <a:cs typeface="Arial"/>
                <a:sym typeface="Arial"/>
              </a:rPr>
              <a:t>SRA Submission Pipeline: </a:t>
            </a:r>
            <a:r>
              <a:rPr lang="en-US" sz="1050" b="0" i="0" u="none" strike="noStrike" cap="none">
                <a:solidFill>
                  <a:srgbClr val="222222"/>
                </a:solidFill>
                <a:highlight>
                  <a:srgbClr val="FFFFFF"/>
                </a:highlight>
                <a:latin typeface="Arial"/>
                <a:ea typeface="Arial"/>
                <a:cs typeface="Arial"/>
                <a:sym typeface="Arial"/>
              </a:rPr>
              <a:t>This workflow enables iPlant users to make submissions to the NCBI Sequence Read Archive (SRA).  Submissions include compressed fastq files and an XML metadata file, organized into a submission package.  A </a:t>
            </a:r>
            <a:r>
              <a:rPr lang="en-US" sz="1050" b="0" i="0" u="sng" strike="noStrike" cap="none">
                <a:solidFill>
                  <a:schemeClr val="hlink"/>
                </a:solidFill>
                <a:highlight>
                  <a:srgbClr val="FFFFFF"/>
                </a:highlight>
                <a:latin typeface="Arial"/>
                <a:ea typeface="Arial"/>
                <a:cs typeface="Arial"/>
                <a:sym typeface="Arial"/>
                <a:hlinkClick r:id="rId3"/>
              </a:rPr>
              <a:t>tutorial</a:t>
            </a:r>
            <a:r>
              <a:rPr lang="en-US" sz="1050" b="0" i="0" u="none" strike="noStrike" cap="none">
                <a:solidFill>
                  <a:srgbClr val="222222"/>
                </a:solidFill>
                <a:highlight>
                  <a:srgbClr val="FFFFFF"/>
                </a:highlight>
                <a:latin typeface="Arial"/>
                <a:ea typeface="Arial"/>
                <a:cs typeface="Arial"/>
                <a:sym typeface="Arial"/>
              </a:rPr>
              <a:t> is available on the iPlant wiki.  </a:t>
            </a:r>
            <a:r>
              <a:rPr lang="en-US" sz="1050" b="1" i="0" u="none" strike="noStrike" cap="none">
                <a:solidFill>
                  <a:srgbClr val="333333"/>
                </a:solidFill>
                <a:highlight>
                  <a:srgbClr val="FFFFFF"/>
                </a:highlight>
                <a:latin typeface="Arial"/>
                <a:ea typeface="Arial"/>
                <a:cs typeface="Arial"/>
                <a:sym typeface="Arial"/>
              </a:rPr>
              <a:t>Step 1 </a:t>
            </a:r>
            <a:r>
              <a:rPr lang="en-US" sz="1050" b="0" i="0" u="none" strike="noStrike" cap="none">
                <a:solidFill>
                  <a:srgbClr val="222222"/>
                </a:solidFill>
                <a:highlight>
                  <a:srgbClr val="FFFFFF"/>
                </a:highlight>
                <a:latin typeface="Arial"/>
                <a:ea typeface="Arial"/>
                <a:cs typeface="Arial"/>
                <a:sym typeface="Arial"/>
              </a:rPr>
              <a:t>Upload compressed sequence files into the iPlant Discovery Environment (DE).  </a:t>
            </a:r>
            <a:r>
              <a:rPr lang="en-US" sz="1050" b="1" i="0" u="none" strike="noStrike" cap="none">
                <a:solidFill>
                  <a:srgbClr val="333333"/>
                </a:solidFill>
                <a:highlight>
                  <a:srgbClr val="FFFFFF"/>
                </a:highlight>
                <a:latin typeface="Arial"/>
                <a:ea typeface="Arial"/>
                <a:cs typeface="Arial"/>
                <a:sym typeface="Arial"/>
              </a:rPr>
              <a:t>Step 2 </a:t>
            </a:r>
            <a:r>
              <a:rPr lang="en-US" sz="1050" b="0" i="0" u="none" strike="noStrike" cap="none">
                <a:solidFill>
                  <a:srgbClr val="222222"/>
                </a:solidFill>
                <a:highlight>
                  <a:srgbClr val="FFFFFF"/>
                </a:highlight>
                <a:latin typeface="Arial"/>
                <a:ea typeface="Arial"/>
                <a:cs typeface="Arial"/>
                <a:sym typeface="Arial"/>
              </a:rPr>
              <a:t>Create submission package folders and add compressed sequence files.  </a:t>
            </a:r>
            <a:r>
              <a:rPr lang="en-US" sz="1050" b="1" i="0" u="none" strike="noStrike" cap="none">
                <a:solidFill>
                  <a:srgbClr val="333333"/>
                </a:solidFill>
                <a:highlight>
                  <a:srgbClr val="FFFFFF"/>
                </a:highlight>
                <a:latin typeface="Arial"/>
                <a:ea typeface="Arial"/>
                <a:cs typeface="Arial"/>
                <a:sym typeface="Arial"/>
              </a:rPr>
              <a:t>Step 3 </a:t>
            </a:r>
            <a:r>
              <a:rPr lang="en-US" sz="1050" b="0" i="0" u="none" strike="noStrike" cap="none">
                <a:solidFill>
                  <a:srgbClr val="222222"/>
                </a:solidFill>
                <a:highlight>
                  <a:srgbClr val="FFFFFF"/>
                </a:highlight>
                <a:latin typeface="Arial"/>
                <a:ea typeface="Arial"/>
                <a:cs typeface="Arial"/>
                <a:sym typeface="Arial"/>
              </a:rPr>
              <a:t>Add metadata to every folder in the submission package.  </a:t>
            </a:r>
            <a:r>
              <a:rPr lang="en-US" sz="1050" b="1" i="0" u="none" strike="noStrike" cap="none">
                <a:solidFill>
                  <a:srgbClr val="333333"/>
                </a:solidFill>
                <a:highlight>
                  <a:srgbClr val="FFFFFF"/>
                </a:highlight>
                <a:latin typeface="Arial"/>
                <a:ea typeface="Arial"/>
                <a:cs typeface="Arial"/>
                <a:sym typeface="Arial"/>
              </a:rPr>
              <a:t>Step 4 </a:t>
            </a:r>
            <a:r>
              <a:rPr lang="en-US" sz="1050" b="0" i="0" u="none" strike="noStrike" cap="none">
                <a:solidFill>
                  <a:srgbClr val="333333"/>
                </a:solidFill>
                <a:highlight>
                  <a:srgbClr val="FFFFFF"/>
                </a:highlight>
                <a:latin typeface="Arial"/>
                <a:ea typeface="Arial"/>
                <a:cs typeface="Arial"/>
                <a:sym typeface="Arial"/>
              </a:rPr>
              <a:t>In a 2-stage process, select the appropriate SRA Submission App to first validate the submission package and then, after successful validation, to submit to the SRA.   </a:t>
            </a:r>
            <a:r>
              <a:rPr lang="en-US" sz="1050" b="1" i="0" u="none" strike="noStrike" cap="none">
                <a:solidFill>
                  <a:srgbClr val="333333"/>
                </a:solidFill>
                <a:highlight>
                  <a:srgbClr val="FFFFFF"/>
                </a:highlight>
                <a:latin typeface="Arial"/>
                <a:ea typeface="Arial"/>
                <a:cs typeface="Arial"/>
                <a:sym typeface="Arial"/>
              </a:rPr>
              <a:t>Step 5 </a:t>
            </a:r>
            <a:r>
              <a:rPr lang="en-US" sz="1050" b="0" i="0" u="none" strike="noStrike" cap="none">
                <a:solidFill>
                  <a:srgbClr val="222222"/>
                </a:solidFill>
                <a:highlight>
                  <a:srgbClr val="FFFFFF"/>
                </a:highlight>
                <a:latin typeface="Arial"/>
                <a:ea typeface="Arial"/>
                <a:cs typeface="Arial"/>
                <a:sym typeface="Arial"/>
              </a:rPr>
              <a:t>The submission package will be validated by the SRA system and email notifications will be sent by the SRA to the contact email added in the BioProject metadata to confirm successful submission, or to communicate submission error  </a:t>
            </a:r>
            <a:r>
              <a:rPr lang="en-US" sz="1050" b="1" i="0" u="none" strike="noStrike" cap="none">
                <a:solidFill>
                  <a:srgbClr val="333333"/>
                </a:solidFill>
                <a:highlight>
                  <a:srgbClr val="FFFFFF"/>
                </a:highlight>
                <a:latin typeface="Arial"/>
                <a:ea typeface="Arial"/>
                <a:cs typeface="Arial"/>
                <a:sym typeface="Arial"/>
              </a:rPr>
              <a:t>Step 6 </a:t>
            </a:r>
            <a:r>
              <a:rPr lang="en-US" sz="1050" b="0" i="0" u="none" strike="noStrike" cap="none">
                <a:solidFill>
                  <a:srgbClr val="222222"/>
                </a:solidFill>
                <a:highlight>
                  <a:srgbClr val="FFFFFF"/>
                </a:highlight>
                <a:latin typeface="Arial"/>
                <a:ea typeface="Arial"/>
                <a:cs typeface="Arial"/>
                <a:sym typeface="Arial"/>
              </a:rPr>
              <a:t>If error correct SRA-detected errors and resubmit.</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Shape 7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0" name="Shape 8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Tyson    MARIAH, CHANGE THE “BOTH” COLOR TO WHATEVER WE DECIDE SHOULD BE USED</a:t>
            </a:r>
          </a:p>
        </p:txBody>
      </p:sp>
      <p:sp>
        <p:nvSpPr>
          <p:cNvPr id="801" name="Shape 80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Shape 8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3" name="Shape 8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34" name="Shape 83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Shape 8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3" name="Shape 8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a:t>Martha</a:t>
            </a:r>
          </a:p>
          <a:p>
            <a:pPr marL="0" marR="0" lvl="0" indent="0" algn="l" rtl="0">
              <a:spcBef>
                <a:spcPts val="0"/>
              </a:spcBef>
              <a:buClr>
                <a:schemeClr val="dk1"/>
              </a:buClr>
              <a:buSzPct val="25000"/>
              <a:buFont typeface="Calibri"/>
              <a:buNone/>
            </a:pPr>
            <a:endParaRPr/>
          </a:p>
          <a:p>
            <a:pPr marL="0" marR="0" lvl="0" indent="0" algn="l" rtl="0">
              <a:spcBef>
                <a:spcPts val="0"/>
              </a:spcBef>
              <a:buClr>
                <a:schemeClr val="dk1"/>
              </a:buClr>
              <a:buSzPct val="25000"/>
              <a:buFont typeface="Calibri"/>
              <a:buNone/>
            </a:pPr>
            <a:r>
              <a:rPr lang="en-US"/>
              <a:t>This version of the table, with links to documentation, is for the online versions of the brochure. (Links have been updated from iplant to cyverse.)</a:t>
            </a:r>
          </a:p>
        </p:txBody>
      </p:sp>
      <p:sp>
        <p:nvSpPr>
          <p:cNvPr id="864" name="Shape 8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Shape 8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1" name="Shape 87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a:t>Martha</a:t>
            </a:r>
          </a:p>
          <a:p>
            <a:pPr marL="0" marR="0" lvl="0" indent="0" algn="l" rtl="0">
              <a:spcBef>
                <a:spcPts val="0"/>
              </a:spcBef>
              <a:buClr>
                <a:schemeClr val="dk1"/>
              </a:buClr>
              <a:buSzPct val="25000"/>
              <a:buFont typeface="Calibri"/>
              <a:buNone/>
            </a:pPr>
            <a:endParaRPr/>
          </a:p>
          <a:p>
            <a:pPr marL="0" marR="0" lvl="0" indent="0" algn="l" rtl="0">
              <a:spcBef>
                <a:spcPts val="0"/>
              </a:spcBef>
              <a:buClr>
                <a:schemeClr val="dk1"/>
              </a:buClr>
              <a:buSzPct val="25000"/>
              <a:buFont typeface="Calibri"/>
              <a:buNone/>
            </a:pPr>
            <a:r>
              <a:rPr lang="en-US"/>
              <a:t>This version of the table, with links to documentation, is for the online versions of the brochure. (Links have been updated from iplant to cyverse.)</a:t>
            </a:r>
          </a:p>
        </p:txBody>
      </p:sp>
      <p:sp>
        <p:nvSpPr>
          <p:cNvPr id="872" name="Shape 872"/>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a:t>Ramona</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marR="0" lvl="0" indent="-228600" algn="l" rtl="0">
              <a:spcBef>
                <a:spcPts val="0"/>
              </a:spcBef>
              <a:spcAft>
                <a:spcPts val="0"/>
              </a:spcAft>
              <a:buSzPct val="25000"/>
              <a:buNone/>
            </a:pPr>
            <a:r>
              <a:rPr lang="en-US"/>
              <a:t>Liya</a:t>
            </a:r>
          </a:p>
          <a:p>
            <a:pPr marL="457200" marR="0" lvl="0" indent="-228600" algn="l" rtl="0">
              <a:spcBef>
                <a:spcPts val="0"/>
              </a:spcBef>
              <a:spcAft>
                <a:spcPts val="0"/>
              </a:spcAft>
              <a:buSzPct val="25000"/>
              <a:buNone/>
            </a:pPr>
            <a:r>
              <a:rPr lang="en-US"/>
              <a:t>changes: 1. switch the positions of SRA and Association; 2. Deleted link from Assembly to SRA; 3. Added link from Sequence to SRA; 4. Deleted link between Assembly and Association; 5. Renamed two RNA-Seq pipelines; 6. Re-ordered color-code labels</a:t>
            </a:r>
          </a:p>
          <a:p>
            <a:pPr marL="457200" marR="0" lvl="0" indent="-228600" algn="l" rtl="0">
              <a:spcBef>
                <a:spcPts val="0"/>
              </a:spcBef>
              <a:spcAft>
                <a:spcPts val="0"/>
              </a:spcAft>
              <a:buSzPct val="25000"/>
              <a:buNone/>
            </a:pPr>
            <a:endParaRPr/>
          </a:p>
          <a:p>
            <a:pPr marL="457200" marR="0" lvl="0" indent="-22860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Throughout Workflow slides, be clear about whether or not a user can run this tool today - summarized in table at end of this section</a:t>
            </a:r>
          </a:p>
          <a:p>
            <a:pPr marL="457200" marR="0" lvl="0" indent="-22860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Explain tools are in different platforms- DE/Agave means it can run via the DE or the Agave API</a:t>
            </a:r>
          </a:p>
          <a:p>
            <a:pPr marL="457200" marR="0" lvl="0" indent="-228600" algn="l" rtl="0">
              <a:spcBef>
                <a:spcPts val="0"/>
              </a:spcBef>
              <a:buSzPct val="25000"/>
              <a:buNone/>
            </a:pPr>
            <a:r>
              <a:rPr lang="en-US" sz="1200" b="0" i="0" u="none" strike="noStrike" cap="none">
                <a:solidFill>
                  <a:schemeClr val="dk1"/>
                </a:solidFill>
                <a:latin typeface="Calibri"/>
                <a:ea typeface="Calibri"/>
                <a:cs typeface="Calibri"/>
                <a:sym typeface="Calibri"/>
              </a:rPr>
              <a:t>This presentation is focused on genomics area. We have worked on applications in other domains.</a:t>
            </a: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Kapeel-</a:t>
            </a:r>
          </a:p>
          <a:p>
            <a:pPr marL="0" marR="0" lvl="0" indent="0" algn="l" rtl="0">
              <a:spcBef>
                <a:spcPts val="0"/>
              </a:spcBef>
              <a:buClr>
                <a:schemeClr val="dk1"/>
              </a:buClr>
              <a:buSzPct val="25000"/>
              <a:buFont typeface="Calibri"/>
              <a:buNone/>
            </a:pPr>
            <a:r>
              <a:rPr lang="en-US"/>
              <a:t>CyVerse offers the most updated suite of tools for doing RNA seq data analysis. The current ecosystem of RNA seq tools ( HISAT2, stringtie, Kallisto etc) show improvement in speed and accuracy over the traditional Tuxedo suite. All the tools  are either present on a atmosphere image and/or DE as mentioned in the slide.</a:t>
            </a:r>
          </a:p>
        </p:txBody>
      </p:sp>
      <p:sp>
        <p:nvSpPr>
          <p:cNvPr id="208" name="Shape 2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457200" marR="0" lvl="0" indent="-228600" algn="l" rtl="0">
              <a:spcBef>
                <a:spcPts val="0"/>
              </a:spcBef>
              <a:spcAft>
                <a:spcPts val="0"/>
              </a:spcAft>
              <a:buSzPct val="25000"/>
              <a:buNone/>
            </a:pPr>
            <a:r>
              <a:rPr lang="en-US"/>
              <a:t>Ramona ADD AGAVE COLOR TO FONT;  ADD A NOTE THAT THE SAME APPS ARE AVAILABLE AS NON-HTP</a:t>
            </a:r>
          </a:p>
          <a:p>
            <a:pPr marL="457200" marR="0" lvl="0" indent="-22860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This pipeline helps minimize downstream handling by grouping  reads into directories, with metadata and file names stored in an accompanying manifest file, as the data moves through multiple steps of analysis. </a:t>
            </a:r>
          </a:p>
          <a:p>
            <a:pPr marL="457200" marR="0" lvl="0" indent="-22860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The first two steps in the HTProcess Pipeline are for evaluating read files, cleaning them up, and rechecking them. </a:t>
            </a:r>
          </a:p>
          <a:p>
            <a:pPr marL="457200" marR="0" lvl="0" indent="-228600" algn="l" rtl="0">
              <a:spcBef>
                <a:spcPts val="0"/>
              </a:spcBef>
              <a:buSzPct val="25000"/>
              <a:buNone/>
            </a:pPr>
            <a:r>
              <a:rPr lang="en-US" sz="1200" b="0" i="0" u="none" strike="noStrike" cap="none">
                <a:solidFill>
                  <a:schemeClr val="dk1"/>
                </a:solidFill>
                <a:latin typeface="Calibri"/>
                <a:ea typeface="Calibri"/>
                <a:cs typeface="Calibri"/>
                <a:sym typeface="Calibri"/>
              </a:rPr>
              <a:t>The Tuxedo portion of the pipeline is now finished, which allows users to run a complete RNASeq differential expression analysis using the HTProcess tool set.  </a:t>
            </a:r>
          </a:p>
          <a:p>
            <a:pPr marL="457200" marR="0" lvl="0" indent="-228600" algn="l" rtl="0">
              <a:spcBef>
                <a:spcPts val="0"/>
              </a:spcBef>
              <a:buSzPct val="25000"/>
              <a:buNone/>
            </a:pPr>
            <a:endParaRPr/>
          </a:p>
          <a:p>
            <a:pPr marL="457200" marR="0" lvl="0" indent="-228600" algn="l" rtl="0">
              <a:spcBef>
                <a:spcPts val="0"/>
              </a:spcBef>
              <a:buSzPct val="25000"/>
              <a:buNone/>
            </a:pPr>
            <a:r>
              <a:rPr lang="en-US"/>
              <a:t>Guide for the first box: </a:t>
            </a:r>
            <a:r>
              <a:rPr lang="en-US" u="sng">
                <a:solidFill>
                  <a:schemeClr val="hlink"/>
                </a:solidFill>
                <a:hlinkClick r:id="rId3"/>
              </a:rPr>
              <a:t>https://wiki.cyverse.org/wiki/display/TUT/Cleaning+up+your+reads+with+the+HTProcess+Pipeline</a:t>
            </a:r>
          </a:p>
          <a:p>
            <a:pPr marL="457200" marR="0" lvl="0" indent="-228600" algn="l" rtl="0">
              <a:spcBef>
                <a:spcPts val="0"/>
              </a:spcBef>
              <a:buSzPct val="25000"/>
              <a:buNone/>
            </a:pPr>
            <a:r>
              <a:rPr lang="en-US"/>
              <a:t>As far as I can tell, there is no guide for the second box.</a:t>
            </a:r>
          </a:p>
          <a:p>
            <a:pPr marL="457200" marR="0" lvl="0" indent="-228600" algn="l" rtl="0">
              <a:spcBef>
                <a:spcPts val="0"/>
              </a:spcBef>
              <a:buSzPct val="25000"/>
              <a:buNone/>
            </a:pPr>
            <a:endParaRPr/>
          </a:p>
          <a:p>
            <a:pPr marL="457200" lvl="0" indent="-228600" rtl="0">
              <a:spcBef>
                <a:spcPts val="0"/>
              </a:spcBef>
              <a:buClr>
                <a:schemeClr val="dk1"/>
              </a:buClr>
              <a:buSzPct val="25000"/>
              <a:buFont typeface="Arial"/>
              <a:buNone/>
            </a:pPr>
            <a:r>
              <a:rPr lang="en-US"/>
              <a:t>EDITING NOTE: For each white box, there seems to be a transparent box with a black border on top. To edit the text in the white boxes, select the box, move it out of the way. This moves the transparent box off the lower boxes (there are multiple text boxes under the transparent box). Edit the text. Put the transparent box back in place.</a:t>
            </a:r>
          </a:p>
          <a:p>
            <a:pPr marL="457200" marR="0" lvl="0" indent="-228600" algn="l" rtl="0">
              <a:spcBef>
                <a:spcPts val="0"/>
              </a:spcBef>
              <a:buSzPct val="25000"/>
              <a:buNone/>
            </a:pPr>
            <a:endParaRPr/>
          </a:p>
        </p:txBody>
      </p:sp>
      <p:sp>
        <p:nvSpPr>
          <p:cNvPr id="244" name="Shape 2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Upendra - new</a:t>
            </a:r>
          </a:p>
          <a:p>
            <a:pPr lvl="0">
              <a:spcBef>
                <a:spcPts val="0"/>
              </a:spcBef>
              <a:buNone/>
            </a:pPr>
            <a:r>
              <a:rPr lang="en-US" sz="1050">
                <a:highlight>
                  <a:srgbClr val="FFFFFF"/>
                </a:highlight>
                <a:latin typeface="Arial"/>
                <a:ea typeface="Arial"/>
                <a:cs typeface="Arial"/>
                <a:sym typeface="Arial"/>
              </a:rPr>
              <a:t>edgeR/DESeq2 (multifactorial pairwise comparisons) allows multifactorial pairwise comparison of RNA-Seq data for differential gene expression analysis. It provides tools to generate descriptive and diagnostic graphs, to run the differential analysis with the edgeR package, and export the results into easily readable tab-delimited files. It also facilitates the generation of an HTML report that displays all the figures produced, explains the statistical methods, and gives the results of the differential analyses</a:t>
            </a:r>
          </a:p>
          <a:p>
            <a:pPr lvl="0">
              <a:spcBef>
                <a:spcPts val="0"/>
              </a:spcBef>
              <a:buNone/>
            </a:pPr>
            <a:endParaRPr sz="1050">
              <a:highlight>
                <a:srgbClr val="FFFFFF"/>
              </a:highlight>
              <a:latin typeface="Arial"/>
              <a:ea typeface="Arial"/>
              <a:cs typeface="Arial"/>
              <a:sym typeface="Arial"/>
            </a:endParaRPr>
          </a:p>
          <a:p>
            <a:pPr lvl="0">
              <a:spcBef>
                <a:spcPts val="0"/>
              </a:spcBef>
              <a:buClr>
                <a:schemeClr val="dk1"/>
              </a:buClr>
              <a:buSzPct val="78571"/>
              <a:buFont typeface="Arial"/>
              <a:buNone/>
            </a:pPr>
            <a:r>
              <a:rPr lang="en-US" sz="1400" u="sng">
                <a:solidFill>
                  <a:schemeClr val="hlink"/>
                </a:solidFill>
                <a:latin typeface="Arial"/>
                <a:ea typeface="Arial"/>
                <a:cs typeface="Arial"/>
                <a:sym typeface="Arial"/>
                <a:hlinkClick r:id="rId3"/>
              </a:rPr>
              <a:t>https://wiki.cyverse.org/wiki/pages/viewpage.action?pageId=28115142</a:t>
            </a:r>
          </a:p>
          <a:p>
            <a:pPr lvl="0" rtl="0">
              <a:spcBef>
                <a:spcPts val="0"/>
              </a:spcBef>
              <a:buClr>
                <a:schemeClr val="dk1"/>
              </a:buClr>
              <a:buSzPct val="78571"/>
              <a:buFont typeface="Arial"/>
              <a:buNone/>
            </a:pPr>
            <a:r>
              <a:rPr lang="en-US" sz="1400" u="sng">
                <a:solidFill>
                  <a:schemeClr val="hlink"/>
                </a:solidFill>
                <a:latin typeface="Arial"/>
                <a:ea typeface="Arial"/>
                <a:cs typeface="Arial"/>
                <a:sym typeface="Arial"/>
                <a:hlinkClick r:id="rId4"/>
              </a:rPr>
              <a:t>https://wiki.cyverse.org/wiki/display/DEapps/edgeR+%28multifactorial+pairwise+comparisons%29+in+DE</a:t>
            </a:r>
            <a:r>
              <a:rPr lang="en-US" sz="1400">
                <a:latin typeface="Arial"/>
                <a:ea typeface="Arial"/>
                <a:cs typeface="Arial"/>
                <a:sym typeface="Arial"/>
              </a:rPr>
              <a:t> </a:t>
            </a:r>
          </a:p>
        </p:txBody>
      </p:sp>
      <p:sp>
        <p:nvSpPr>
          <p:cNvPr id="284" name="Shape 28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Upendra - new ADD DESCRIPTIVE HEADINGS</a:t>
            </a:r>
          </a:p>
          <a:p>
            <a:pPr lvl="0" rtl="0">
              <a:lnSpc>
                <a:spcPct val="115000"/>
              </a:lnSpc>
              <a:spcBef>
                <a:spcPts val="800"/>
              </a:spcBef>
              <a:buNone/>
            </a:pPr>
            <a:r>
              <a:rPr lang="en-US" sz="1050">
                <a:solidFill>
                  <a:srgbClr val="333333"/>
                </a:solidFill>
                <a:highlight>
                  <a:srgbClr val="FFFFFF"/>
                </a:highlight>
                <a:latin typeface="Arial"/>
                <a:ea typeface="Arial"/>
                <a:cs typeface="Arial"/>
                <a:sym typeface="Arial"/>
              </a:rPr>
              <a:t>Evolinc is a two-part workflow (Evolinc-I and Evolinc-II both version are currently at 2.0) to identify lncRNAs from an assembled transcriptome file (GTF output from Cuffmerge/Cuffcompare) and then determine the extent to which those lncRNAs are conserved in the genome and transcriptome of other species.</a:t>
            </a:r>
          </a:p>
          <a:p>
            <a:pPr lvl="0" rtl="0">
              <a:lnSpc>
                <a:spcPct val="115000"/>
              </a:lnSpc>
              <a:spcBef>
                <a:spcPts val="800"/>
              </a:spcBef>
              <a:buNone/>
            </a:pPr>
            <a:endParaRPr sz="1050">
              <a:solidFill>
                <a:srgbClr val="333333"/>
              </a:solidFill>
              <a:highlight>
                <a:srgbClr val="FFFFFF"/>
              </a:highlight>
              <a:latin typeface="Arial"/>
              <a:ea typeface="Arial"/>
              <a:cs typeface="Arial"/>
              <a:sym typeface="Arial"/>
            </a:endParaRPr>
          </a:p>
          <a:p>
            <a:pPr lvl="0" rtl="0">
              <a:spcBef>
                <a:spcPts val="0"/>
              </a:spcBef>
              <a:buClr>
                <a:schemeClr val="dk1"/>
              </a:buClr>
              <a:buSzPct val="78571"/>
              <a:buFont typeface="Arial"/>
              <a:buNone/>
            </a:pPr>
            <a:r>
              <a:rPr lang="en-US" sz="1400" u="sng">
                <a:solidFill>
                  <a:schemeClr val="hlink"/>
                </a:solidFill>
                <a:latin typeface="Arial"/>
                <a:ea typeface="Arial"/>
                <a:cs typeface="Arial"/>
                <a:sym typeface="Arial"/>
                <a:hlinkClick r:id="rId3"/>
              </a:rPr>
              <a:t>https://wiki.cyverse.org/wiki/display/TUT/Evolinc+in+the+Discovery+Environment</a:t>
            </a:r>
          </a:p>
          <a:p>
            <a:pPr lvl="0" rtl="0">
              <a:spcBef>
                <a:spcPts val="0"/>
              </a:spcBef>
              <a:buClr>
                <a:schemeClr val="dk1"/>
              </a:buClr>
              <a:buSzPct val="78571"/>
              <a:buFont typeface="Arial"/>
              <a:buNone/>
            </a:pPr>
            <a:r>
              <a:rPr lang="en-US" sz="1400" u="sng">
                <a:solidFill>
                  <a:schemeClr val="hlink"/>
                </a:solidFill>
                <a:latin typeface="Arial"/>
                <a:ea typeface="Arial"/>
                <a:cs typeface="Arial"/>
                <a:sym typeface="Arial"/>
                <a:hlinkClick r:id="rId4"/>
              </a:rPr>
              <a:t>https://wiki.cyverse.org/wiki/display/TUT/Evolinc+using+Atmosphere</a:t>
            </a:r>
            <a:r>
              <a:rPr lang="en-US" sz="1400">
                <a:latin typeface="Arial"/>
                <a:ea typeface="Arial"/>
                <a:cs typeface="Arial"/>
                <a:sym typeface="Arial"/>
              </a:rPr>
              <a:t> </a:t>
            </a:r>
          </a:p>
        </p:txBody>
      </p:sp>
      <p:sp>
        <p:nvSpPr>
          <p:cNvPr id="334" name="Shape 33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457200" marR="0" lvl="0" indent="-228600" algn="l" rtl="0">
              <a:spcBef>
                <a:spcPts val="0"/>
              </a:spcBef>
              <a:spcAft>
                <a:spcPts val="0"/>
              </a:spcAft>
              <a:buSzPct val="25000"/>
              <a:buNone/>
            </a:pPr>
            <a:r>
              <a:rPr lang="en-US"/>
              <a:t>Ramona (MARTHA AND UPENDRA WILL CREATE NEW UPDATED SLIDE)</a:t>
            </a:r>
          </a:p>
          <a:p>
            <a:pPr marL="457200" marR="0" lvl="0" indent="-228600" algn="l" rtl="0">
              <a:spcBef>
                <a:spcPts val="0"/>
              </a:spcBef>
              <a:spcAft>
                <a:spcPts val="0"/>
              </a:spcAft>
              <a:buSzPct val="25000"/>
              <a:buNone/>
            </a:pPr>
            <a:r>
              <a:rPr lang="en-US"/>
              <a:t>CyVerse</a:t>
            </a:r>
            <a:r>
              <a:rPr lang="en-US" sz="1200" b="0" i="0" u="none" strike="noStrike" cap="none">
                <a:solidFill>
                  <a:schemeClr val="dk1"/>
                </a:solidFill>
                <a:latin typeface="Calibri"/>
                <a:ea typeface="Calibri"/>
                <a:cs typeface="Calibri"/>
                <a:sym typeface="Calibri"/>
              </a:rPr>
              <a:t> has available in the Discovery Environment applications important to the 3 main phases of whole genome assembly: read cleanup (essential to an accurate assembly); the most commonly used genome assemblers;  and a set of tools for evaluating the resulting assemblies. </a:t>
            </a:r>
          </a:p>
          <a:p>
            <a:pPr marL="457200" marR="0" lvl="0" indent="-228600" algn="l" rtl="0">
              <a:spcBef>
                <a:spcPts val="0"/>
              </a:spcBef>
              <a:buSzPct val="25000"/>
              <a:buNone/>
            </a:pPr>
            <a:endParaRPr/>
          </a:p>
          <a:p>
            <a:pPr marL="457200" marR="0" lvl="0" indent="-228600" algn="l" rtl="0">
              <a:spcBef>
                <a:spcPts val="0"/>
              </a:spcBef>
              <a:buSzPct val="25000"/>
              <a:buNone/>
            </a:pPr>
            <a:r>
              <a:rPr lang="en-US"/>
              <a:t>Tutorial for read cleanup: </a:t>
            </a:r>
            <a:r>
              <a:rPr lang="en-US" u="sng">
                <a:solidFill>
                  <a:schemeClr val="hlink"/>
                </a:solidFill>
                <a:hlinkClick r:id="rId3"/>
              </a:rPr>
              <a:t>https://wiki.cyverse.org/wiki/display/TUT/Cleaning+up+your+reads+with+the+HTProcess+Pipeline</a:t>
            </a:r>
          </a:p>
          <a:p>
            <a:pPr marL="457200" marR="0" lvl="0" indent="-228600" algn="l" rtl="0">
              <a:spcBef>
                <a:spcPts val="0"/>
              </a:spcBef>
              <a:buSzPct val="25000"/>
              <a:buNone/>
            </a:pPr>
            <a:r>
              <a:rPr lang="en-US"/>
              <a:t>Tutorial for assembly: </a:t>
            </a:r>
            <a:r>
              <a:rPr lang="en-US" u="sng">
                <a:solidFill>
                  <a:schemeClr val="hlink"/>
                </a:solidFill>
                <a:hlinkClick r:id="rId4"/>
              </a:rPr>
              <a:t>https://wiki.cyverse.org/wiki/display/TUT/Assembling+a+Genome</a:t>
            </a:r>
          </a:p>
          <a:p>
            <a:pPr marL="457200" marR="0" lvl="0" indent="-228600" algn="l" rtl="0">
              <a:spcBef>
                <a:spcPts val="0"/>
              </a:spcBef>
              <a:buSzPct val="25000"/>
              <a:buNone/>
            </a:pPr>
            <a:endParaRPr/>
          </a:p>
          <a:p>
            <a:pPr marL="457200" lvl="0" indent="-228600" rtl="0">
              <a:spcBef>
                <a:spcPts val="0"/>
              </a:spcBef>
              <a:buClr>
                <a:schemeClr val="dk1"/>
              </a:buClr>
              <a:buSzPct val="25000"/>
              <a:buFont typeface="Arial"/>
              <a:buNone/>
            </a:pPr>
            <a:r>
              <a:rPr lang="en-US"/>
              <a:t>EDITING NOTE: For each white box, there seems to be a transparent box with a black border on top. To edit the text in the white boxes, select the box, move it out of the way. This moves the transparent box off the lower boxes (there are multiple text boxes under the transparent box). Edit the text. Put the transparent box back in place.</a:t>
            </a:r>
          </a:p>
          <a:p>
            <a:pPr marL="457200" marR="0" lvl="0" indent="-228600" algn="l" rtl="0">
              <a:spcBef>
                <a:spcPts val="0"/>
              </a:spcBef>
              <a:buSzPct val="25000"/>
              <a:buNone/>
            </a:pPr>
            <a:endParaRPr/>
          </a:p>
        </p:txBody>
      </p:sp>
      <p:sp>
        <p:nvSpPr>
          <p:cNvPr id="375" name="Shape 375"/>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a:noFill/>
          <a:ln>
            <a:noFill/>
          </a:ln>
        </p:spPr>
        <p:txBody>
          <a:bodyPr lIns="91395" tIns="91395" rIns="91395" bIns="9139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14" name="Shape 14"/>
          <p:cNvSpPr txBox="1">
            <a:spLocks noGrp="1"/>
          </p:cNvSpPr>
          <p:nvPr>
            <p:ph type="body" idx="1"/>
          </p:nvPr>
        </p:nvSpPr>
        <p:spPr>
          <a:xfrm>
            <a:off x="457200" y="1600201"/>
            <a:ext cx="8229600" cy="4525963"/>
          </a:xfrm>
          <a:prstGeom prst="rect">
            <a:avLst/>
          </a:prstGeom>
          <a:noFill/>
          <a:ln>
            <a:noFill/>
          </a:ln>
        </p:spPr>
        <p:txBody>
          <a:bodyPr lIns="91395" tIns="91395" rIns="91395" bIns="91395" anchor="t" anchorCtr="0"/>
          <a:lstStyle>
            <a:lvl1pPr marL="342790" marR="0" lvl="0" indent="6348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712" marR="0" lvl="1" indent="69828"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2634" marR="0" lvl="2" indent="76176"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599688" marR="0" lvl="3" indent="2539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6742" marR="0" lvl="4" indent="2539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3796" marR="0" lvl="5" indent="2539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0850" marR="0" lvl="6" indent="2539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7902" marR="0" lvl="7" indent="2539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4956" marR="0" lvl="8" indent="2539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a:noFill/>
          <a:ln>
            <a:noFill/>
          </a:ln>
        </p:spPr>
        <p:txBody>
          <a:bodyPr lIns="91395" tIns="91395" rIns="91395" bIns="91395" anchor="ctr" anchorCtr="0"/>
          <a:lstStyle>
            <a:lvl1pPr marL="0" marR="0" lvl="0" indent="0" algn="ctr" rtl="0">
              <a:lnSpc>
                <a:spcPct val="100000"/>
              </a:lnSpc>
              <a:spcBef>
                <a:spcPts val="0"/>
              </a:spcBef>
              <a:spcAft>
                <a:spcPts val="0"/>
              </a:spcAft>
              <a:buFont typeface="Calibri"/>
              <a:buNone/>
              <a:defRPr sz="4400" b="0" i="0" u="none" strike="noStrike" cap="none">
                <a:latin typeface="Calibri"/>
                <a:ea typeface="Calibri"/>
                <a:cs typeface="Calibri"/>
                <a:sym typeface="Calibri"/>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44" name="Shape 44"/>
          <p:cNvSpPr txBox="1">
            <a:spLocks noGrp="1"/>
          </p:cNvSpPr>
          <p:nvPr>
            <p:ph type="body" idx="1"/>
          </p:nvPr>
        </p:nvSpPr>
        <p:spPr>
          <a:xfrm rot="5400000">
            <a:off x="2309017" y="-251618"/>
            <a:ext cx="4525963" cy="8229600"/>
          </a:xfrm>
          <a:prstGeom prst="rect">
            <a:avLst/>
          </a:prstGeom>
          <a:noFill/>
          <a:ln>
            <a:noFill/>
          </a:ln>
        </p:spPr>
        <p:txBody>
          <a:bodyPr lIns="91395" tIns="91395" rIns="91395" bIns="91395" anchor="t" anchorCtr="0"/>
          <a:lstStyle>
            <a:lvl1pPr marL="342790" marR="0" lvl="0" indent="6348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712" marR="0" lvl="1" indent="69828"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2634" marR="0" lvl="2" indent="76176"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599688" marR="0" lvl="3" indent="2539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6742" marR="0" lvl="4" indent="2539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3796" marR="0" lvl="5" indent="2539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0850" marR="0" lvl="6" indent="2539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7902" marR="0" lvl="7" indent="2539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4956" marR="0" lvl="8" indent="2539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rot="5400000">
            <a:off x="4732336" y="2171700"/>
            <a:ext cx="5851525" cy="2057400"/>
          </a:xfrm>
          <a:prstGeom prst="rect">
            <a:avLst/>
          </a:prstGeom>
          <a:noFill/>
          <a:ln>
            <a:noFill/>
          </a:ln>
        </p:spPr>
        <p:txBody>
          <a:bodyPr lIns="91395" tIns="91395" rIns="91395" bIns="91395" anchor="ctr" anchorCtr="0"/>
          <a:lstStyle>
            <a:lvl1pPr marL="0" marR="0" lvl="0" indent="0" algn="ctr" rtl="0">
              <a:lnSpc>
                <a:spcPct val="100000"/>
              </a:lnSpc>
              <a:spcBef>
                <a:spcPts val="0"/>
              </a:spcBef>
              <a:spcAft>
                <a:spcPts val="0"/>
              </a:spcAft>
              <a:buClr>
                <a:srgbClr val="0098AA"/>
              </a:buClr>
              <a:buFont typeface="Calibri"/>
              <a:buNone/>
              <a:defRPr sz="4400" b="0" i="0" u="none" strike="noStrike" cap="none">
                <a:solidFill>
                  <a:srgbClr val="0098AA"/>
                </a:solidFill>
                <a:latin typeface="Calibri"/>
                <a:ea typeface="Calibri"/>
                <a:cs typeface="Calibri"/>
                <a:sym typeface="Calibri"/>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47" name="Shape 47"/>
          <p:cNvSpPr txBox="1">
            <a:spLocks noGrp="1"/>
          </p:cNvSpPr>
          <p:nvPr>
            <p:ph type="body" idx="1"/>
          </p:nvPr>
        </p:nvSpPr>
        <p:spPr>
          <a:xfrm rot="5400000">
            <a:off x="541336" y="190500"/>
            <a:ext cx="5851525" cy="6019798"/>
          </a:xfrm>
          <a:prstGeom prst="rect">
            <a:avLst/>
          </a:prstGeom>
          <a:noFill/>
          <a:ln>
            <a:noFill/>
          </a:ln>
        </p:spPr>
        <p:txBody>
          <a:bodyPr lIns="91395" tIns="91395" rIns="91395" bIns="91395" anchor="t" anchorCtr="0"/>
          <a:lstStyle>
            <a:lvl1pPr marL="342790" marR="0" lvl="0" indent="6348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712" marR="0" lvl="1" indent="69828"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2634" marR="0" lvl="2" indent="76176"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599688" marR="0" lvl="3" indent="2539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6742" marR="0" lvl="4" indent="2539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3796" marR="0" lvl="5" indent="2539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0850" marR="0" lvl="6" indent="2539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7902" marR="0" lvl="7" indent="2539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4956" marR="0" lvl="8" indent="2539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ic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516117"/>
            <a:ext cx="9144000" cy="1056061"/>
          </a:xfrm>
          <a:prstGeom prst="rect">
            <a:avLst/>
          </a:prstGeom>
        </p:spPr>
        <p:txBody>
          <a:bodyPr anchor="b"/>
          <a:lstStyle>
            <a:lvl1pPr algn="ctr">
              <a:defRPr sz="4500"/>
            </a:lvl1pPr>
          </a:lstStyle>
          <a:p>
            <a:r>
              <a:rPr lang="en-US" dirty="0"/>
              <a:t>Generic Slide 1</a:t>
            </a:r>
          </a:p>
        </p:txBody>
      </p:sp>
      <p:sp>
        <p:nvSpPr>
          <p:cNvPr id="12" name="Content Placeholder 2"/>
          <p:cNvSpPr>
            <a:spLocks noGrp="1"/>
          </p:cNvSpPr>
          <p:nvPr>
            <p:ph idx="1" hasCustomPrompt="1"/>
          </p:nvPr>
        </p:nvSpPr>
        <p:spPr>
          <a:xfrm>
            <a:off x="628650" y="2220581"/>
            <a:ext cx="7886700" cy="2698984"/>
          </a:xfrm>
        </p:spPr>
        <p:txBody>
          <a:bodyPr/>
          <a:lstStyle>
            <a:lvl1pPr>
              <a:defRPr/>
            </a:lvl1pPr>
            <a:lvl5pPr>
              <a:defRPr/>
            </a:lvl5pPr>
          </a:lstStyle>
          <a:p>
            <a:pPr lvl="0"/>
            <a:r>
              <a:rPr lang="en-US" dirty="0"/>
              <a:t>Heading</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p:txBody>
      </p:sp>
    </p:spTree>
    <p:extLst>
      <p:ext uri="{BB962C8B-B14F-4D97-AF65-F5344CB8AC3E}">
        <p14:creationId xmlns:p14="http://schemas.microsoft.com/office/powerpoint/2010/main" val="176356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6"/>
            <a:ext cx="7772400" cy="1470023"/>
          </a:xfrm>
          <a:prstGeom prst="rect">
            <a:avLst/>
          </a:prstGeom>
          <a:noFill/>
          <a:ln>
            <a:noFill/>
          </a:ln>
        </p:spPr>
        <p:txBody>
          <a:bodyPr lIns="91395" tIns="91395" rIns="91395" bIns="91395" anchor="ctr" anchorCtr="0"/>
          <a:lstStyle>
            <a:lvl1pPr marL="0" marR="0" lvl="0" indent="0" algn="ctr" rtl="0">
              <a:lnSpc>
                <a:spcPct val="100000"/>
              </a:lnSpc>
              <a:spcBef>
                <a:spcPts val="0"/>
              </a:spcBef>
              <a:spcAft>
                <a:spcPts val="0"/>
              </a:spcAft>
              <a:buFont typeface="Calibri"/>
              <a:buNone/>
              <a:defRPr sz="4400" b="0" i="0" u="none" strike="noStrike" cap="none">
                <a:latin typeface="Calibri"/>
                <a:ea typeface="Calibri"/>
                <a:cs typeface="Calibri"/>
                <a:sym typeface="Calibri"/>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17" name="Shape 17"/>
          <p:cNvSpPr txBox="1">
            <a:spLocks noGrp="1"/>
          </p:cNvSpPr>
          <p:nvPr>
            <p:ph type="subTitle" idx="1"/>
          </p:nvPr>
        </p:nvSpPr>
        <p:spPr>
          <a:xfrm>
            <a:off x="1371602" y="3886200"/>
            <a:ext cx="6400799" cy="1752600"/>
          </a:xfrm>
          <a:prstGeom prst="rect">
            <a:avLst/>
          </a:prstGeom>
          <a:noFill/>
          <a:ln>
            <a:noFill/>
          </a:ln>
        </p:spPr>
        <p:txBody>
          <a:bodyPr lIns="91395" tIns="91395" rIns="91395" bIns="91395" anchor="t" anchorCtr="0"/>
          <a:lstStyle>
            <a:lvl1pPr marL="0" marR="0" lvl="0" indent="0" algn="ctr" rtl="0">
              <a:lnSpc>
                <a:spcPct val="100000"/>
              </a:lnSpc>
              <a:spcBef>
                <a:spcPts val="640"/>
              </a:spcBef>
              <a:spcAft>
                <a:spcPts val="0"/>
              </a:spcAft>
              <a:buClr>
                <a:srgbClr val="333333"/>
              </a:buClr>
              <a:buFont typeface="Arial"/>
              <a:buNone/>
              <a:defRPr sz="3200" b="0" i="0" u="none" strike="noStrike" cap="none">
                <a:solidFill>
                  <a:srgbClr val="333333"/>
                </a:solidFill>
                <a:latin typeface="Calibri"/>
                <a:ea typeface="Calibri"/>
                <a:cs typeface="Calibri"/>
                <a:sym typeface="Calibri"/>
              </a:defRPr>
            </a:lvl1pPr>
            <a:lvl2pPr marL="457054"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108"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162"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215"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5268"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2322"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199376"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643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CyVerse Genomics Master Theme">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395" tIns="91395" rIns="91395" bIns="91395" anchor="ctr" anchorCtr="0"/>
          <a:lstStyle>
            <a:lvl1pPr marL="0" marR="0" lvl="0" indent="0" algn="ctr" rtl="0">
              <a:lnSpc>
                <a:spcPct val="100000"/>
              </a:lnSpc>
              <a:spcBef>
                <a:spcPts val="0"/>
              </a:spcBef>
              <a:spcAft>
                <a:spcPts val="0"/>
              </a:spcAft>
              <a:buFont typeface="Calibri"/>
              <a:buNone/>
              <a:defRPr sz="4400" b="0" i="0" u="none" strike="noStrike" cap="none">
                <a:latin typeface="Calibri"/>
                <a:ea typeface="Calibri"/>
                <a:cs typeface="Calibri"/>
                <a:sym typeface="Calibri"/>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20" name="Shape 20"/>
          <p:cNvSpPr txBox="1">
            <a:spLocks noGrp="1"/>
          </p:cNvSpPr>
          <p:nvPr>
            <p:ph type="body" idx="1"/>
          </p:nvPr>
        </p:nvSpPr>
        <p:spPr>
          <a:xfrm>
            <a:off x="457200" y="1600201"/>
            <a:ext cx="4038598" cy="4525963"/>
          </a:xfrm>
          <a:prstGeom prst="rect">
            <a:avLst/>
          </a:prstGeom>
          <a:noFill/>
          <a:ln>
            <a:noFill/>
          </a:ln>
        </p:spPr>
        <p:txBody>
          <a:bodyPr lIns="91395" tIns="91395" rIns="91395" bIns="91395" anchor="t" anchorCtr="0"/>
          <a:lstStyle>
            <a:lvl1pPr marL="342790" marR="0" lvl="0" indent="38088" algn="l" rtl="0">
              <a:lnSpc>
                <a:spcPct val="100000"/>
              </a:lnSpc>
              <a:spcBef>
                <a:spcPts val="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712" marR="0" lvl="1" indent="44436" algn="l" rtl="0">
              <a:lnSpc>
                <a:spcPct val="100000"/>
              </a:lnSpc>
              <a:spcBef>
                <a:spcPts val="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634" marR="0" lvl="2" indent="5078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599688" marR="0" lvl="3" indent="12696"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6742" marR="0" lvl="4" indent="12696"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3796" marR="0" lvl="5" indent="12696"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0850" marR="0" lvl="6" indent="12696"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7902" marR="0" lvl="7" indent="12696"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4956" marR="0" lvl="8" indent="12696"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2"/>
          </p:nvPr>
        </p:nvSpPr>
        <p:spPr>
          <a:xfrm>
            <a:off x="4648200" y="1600201"/>
            <a:ext cx="4038598" cy="4525963"/>
          </a:xfrm>
          <a:prstGeom prst="rect">
            <a:avLst/>
          </a:prstGeom>
          <a:noFill/>
          <a:ln>
            <a:noFill/>
          </a:ln>
        </p:spPr>
        <p:txBody>
          <a:bodyPr lIns="91395" tIns="91395" rIns="91395" bIns="91395" anchor="t" anchorCtr="0"/>
          <a:lstStyle>
            <a:lvl1pPr marL="342790" marR="0" lvl="0" indent="38088" algn="l" rtl="0">
              <a:lnSpc>
                <a:spcPct val="100000"/>
              </a:lnSpc>
              <a:spcBef>
                <a:spcPts val="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712" marR="0" lvl="1" indent="44436" algn="l" rtl="0">
              <a:lnSpc>
                <a:spcPct val="100000"/>
              </a:lnSpc>
              <a:spcBef>
                <a:spcPts val="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634" marR="0" lvl="2" indent="5078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599688" marR="0" lvl="3" indent="12696"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6742" marR="0" lvl="4" indent="12696"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3796" marR="0" lvl="5" indent="12696"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0850" marR="0" lvl="6" indent="12696"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7902" marR="0" lvl="7" indent="12696"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4956" marR="0" lvl="8" indent="12696"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395" tIns="91395" rIns="91395" bIns="91395" anchor="ctr" anchorCtr="0"/>
          <a:lstStyle>
            <a:lvl1pPr marL="0" marR="0" lvl="0" indent="0" algn="ctr" rtl="0">
              <a:lnSpc>
                <a:spcPct val="100000"/>
              </a:lnSpc>
              <a:spcBef>
                <a:spcPts val="0"/>
              </a:spcBef>
              <a:spcAft>
                <a:spcPts val="0"/>
              </a:spcAft>
              <a:buClr>
                <a:srgbClr val="004471"/>
              </a:buClr>
              <a:buFont typeface="Calibri"/>
              <a:buNone/>
              <a:defRPr sz="4400" b="0" i="0" u="none" strike="noStrike" cap="none">
                <a:solidFill>
                  <a:srgbClr val="004471"/>
                </a:solidFill>
                <a:latin typeface="Calibri"/>
                <a:ea typeface="Calibri"/>
                <a:cs typeface="Calibri"/>
                <a:sym typeface="Calibri"/>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24" name="Shape 24"/>
          <p:cNvSpPr txBox="1">
            <a:spLocks noGrp="1"/>
          </p:cNvSpPr>
          <p:nvPr>
            <p:ph type="body" idx="1"/>
          </p:nvPr>
        </p:nvSpPr>
        <p:spPr>
          <a:xfrm>
            <a:off x="457200" y="1535112"/>
            <a:ext cx="4040187" cy="639762"/>
          </a:xfrm>
          <a:prstGeom prst="rect">
            <a:avLst/>
          </a:prstGeom>
          <a:noFill/>
          <a:ln>
            <a:noFill/>
          </a:ln>
        </p:spPr>
        <p:txBody>
          <a:bodyPr lIns="91395" tIns="91395" rIns="91395" bIns="91395" anchor="b" anchorCtr="0"/>
          <a:lstStyle>
            <a:lvl1pPr marL="0" marR="0" lvl="0" indent="0" algn="l" rtl="0">
              <a:lnSpc>
                <a:spcPct val="100000"/>
              </a:lnSpc>
              <a:spcBef>
                <a:spcPts val="0"/>
              </a:spcBef>
              <a:spcAft>
                <a:spcPts val="0"/>
              </a:spcAft>
              <a:buClr>
                <a:schemeClr val="dk1"/>
              </a:buClr>
              <a:buFont typeface="Calibri"/>
              <a:buNone/>
              <a:defRPr sz="2400" b="1" i="0" u="none" strike="noStrike" cap="none">
                <a:solidFill>
                  <a:schemeClr val="dk1"/>
                </a:solidFill>
                <a:latin typeface="Calibri"/>
                <a:ea typeface="Calibri"/>
                <a:cs typeface="Calibri"/>
                <a:sym typeface="Calibri"/>
              </a:defRPr>
            </a:lvl1pPr>
            <a:lvl2pPr marL="457054" marR="0" lvl="1"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2pPr>
            <a:lvl3pPr marL="914108" marR="0" lvl="2" indent="0" algn="l" rtl="0">
              <a:lnSpc>
                <a:spcPct val="100000"/>
              </a:lnSpc>
              <a:spcBef>
                <a:spcPts val="0"/>
              </a:spcBef>
              <a:spcAft>
                <a:spcPts val="0"/>
              </a:spcAft>
              <a:buClr>
                <a:schemeClr val="dk1"/>
              </a:buClr>
              <a:buFont typeface="Calibri"/>
              <a:buNone/>
              <a:defRPr sz="1800" b="1" i="0" u="none" strike="noStrike" cap="none">
                <a:solidFill>
                  <a:schemeClr val="dk1"/>
                </a:solidFill>
                <a:latin typeface="Calibri"/>
                <a:ea typeface="Calibri"/>
                <a:cs typeface="Calibri"/>
                <a:sym typeface="Calibri"/>
              </a:defRPr>
            </a:lvl3pPr>
            <a:lvl4pPr marL="1371162" marR="0" lvl="3"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4pPr>
            <a:lvl5pPr marL="1828215" marR="0" lvl="4"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5pPr>
            <a:lvl6pPr marL="2285268" marR="0" lvl="5"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6pPr>
            <a:lvl7pPr marL="2742322" marR="0" lvl="6"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7pPr>
            <a:lvl8pPr marL="3199376" marR="0" lvl="7"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8pPr>
            <a:lvl9pPr marL="3656430" marR="0" lvl="8"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2"/>
          </p:nvPr>
        </p:nvSpPr>
        <p:spPr>
          <a:xfrm>
            <a:off x="457200" y="2174875"/>
            <a:ext cx="4040187" cy="3951286"/>
          </a:xfrm>
          <a:prstGeom prst="rect">
            <a:avLst/>
          </a:prstGeom>
          <a:noFill/>
          <a:ln>
            <a:noFill/>
          </a:ln>
        </p:spPr>
        <p:txBody>
          <a:bodyPr lIns="91395" tIns="91395" rIns="91395" bIns="91395" anchor="t" anchorCtr="0"/>
          <a:lstStyle>
            <a:lvl1pPr marL="342790" marR="0" lvl="0" indent="12696" algn="l" rtl="0">
              <a:lnSpc>
                <a:spcPct val="100000"/>
              </a:lnSpc>
              <a:spcBef>
                <a:spcPts val="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712" marR="0" lvl="1" indent="190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2634" marR="0" lvl="2" indent="38088"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599688" marR="0" lvl="3" indent="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6742" marR="0" lvl="4" indent="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3796" marR="0" lvl="5" indent="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0850" marR="0" lvl="6" indent="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7902" marR="0" lvl="7" indent="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4956" marR="0" lvl="8" indent="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3"/>
          </p:nvPr>
        </p:nvSpPr>
        <p:spPr>
          <a:xfrm>
            <a:off x="4645026" y="1535112"/>
            <a:ext cx="4041773" cy="639762"/>
          </a:xfrm>
          <a:prstGeom prst="rect">
            <a:avLst/>
          </a:prstGeom>
          <a:noFill/>
          <a:ln>
            <a:noFill/>
          </a:ln>
        </p:spPr>
        <p:txBody>
          <a:bodyPr lIns="91395" tIns="91395" rIns="91395" bIns="91395" anchor="b" anchorCtr="0"/>
          <a:lstStyle>
            <a:lvl1pPr marL="0" marR="0" lvl="0" indent="0" algn="l" rtl="0">
              <a:lnSpc>
                <a:spcPct val="100000"/>
              </a:lnSpc>
              <a:spcBef>
                <a:spcPts val="0"/>
              </a:spcBef>
              <a:spcAft>
                <a:spcPts val="0"/>
              </a:spcAft>
              <a:buClr>
                <a:schemeClr val="dk1"/>
              </a:buClr>
              <a:buFont typeface="Calibri"/>
              <a:buNone/>
              <a:defRPr sz="2400" b="1" i="0" u="none" strike="noStrike" cap="none">
                <a:solidFill>
                  <a:schemeClr val="dk1"/>
                </a:solidFill>
                <a:latin typeface="Calibri"/>
                <a:ea typeface="Calibri"/>
                <a:cs typeface="Calibri"/>
                <a:sym typeface="Calibri"/>
              </a:defRPr>
            </a:lvl1pPr>
            <a:lvl2pPr marL="457054" marR="0" lvl="1"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2pPr>
            <a:lvl3pPr marL="914108" marR="0" lvl="2" indent="0" algn="l" rtl="0">
              <a:lnSpc>
                <a:spcPct val="100000"/>
              </a:lnSpc>
              <a:spcBef>
                <a:spcPts val="0"/>
              </a:spcBef>
              <a:spcAft>
                <a:spcPts val="0"/>
              </a:spcAft>
              <a:buClr>
                <a:schemeClr val="dk1"/>
              </a:buClr>
              <a:buFont typeface="Calibri"/>
              <a:buNone/>
              <a:defRPr sz="1800" b="1" i="0" u="none" strike="noStrike" cap="none">
                <a:solidFill>
                  <a:schemeClr val="dk1"/>
                </a:solidFill>
                <a:latin typeface="Calibri"/>
                <a:ea typeface="Calibri"/>
                <a:cs typeface="Calibri"/>
                <a:sym typeface="Calibri"/>
              </a:defRPr>
            </a:lvl3pPr>
            <a:lvl4pPr marL="1371162" marR="0" lvl="3"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4pPr>
            <a:lvl5pPr marL="1828215" marR="0" lvl="4"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5pPr>
            <a:lvl6pPr marL="2285268" marR="0" lvl="5"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6pPr>
            <a:lvl7pPr marL="2742322" marR="0" lvl="6"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7pPr>
            <a:lvl8pPr marL="3199376" marR="0" lvl="7"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8pPr>
            <a:lvl9pPr marL="3656430" marR="0" lvl="8"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4"/>
          </p:nvPr>
        </p:nvSpPr>
        <p:spPr>
          <a:xfrm>
            <a:off x="4645026" y="2174875"/>
            <a:ext cx="4041773" cy="3951286"/>
          </a:xfrm>
          <a:prstGeom prst="rect">
            <a:avLst/>
          </a:prstGeom>
          <a:noFill/>
          <a:ln>
            <a:noFill/>
          </a:ln>
        </p:spPr>
        <p:txBody>
          <a:bodyPr lIns="91395" tIns="91395" rIns="91395" bIns="91395" anchor="t" anchorCtr="0"/>
          <a:lstStyle>
            <a:lvl1pPr marL="342790" marR="0" lvl="0" indent="12696" algn="l" rtl="0">
              <a:lnSpc>
                <a:spcPct val="100000"/>
              </a:lnSpc>
              <a:spcBef>
                <a:spcPts val="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712" marR="0" lvl="1" indent="190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2634" marR="0" lvl="2" indent="38088"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599688" marR="0" lvl="3" indent="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6742" marR="0" lvl="4" indent="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3796" marR="0" lvl="5" indent="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0850" marR="0" lvl="6" indent="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7902" marR="0" lvl="7" indent="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4956" marR="0" lvl="8" indent="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2" y="4406900"/>
            <a:ext cx="7772400" cy="1362075"/>
          </a:xfrm>
          <a:prstGeom prst="rect">
            <a:avLst/>
          </a:prstGeom>
          <a:noFill/>
          <a:ln>
            <a:noFill/>
          </a:ln>
        </p:spPr>
        <p:txBody>
          <a:bodyPr lIns="91395" tIns="91395" rIns="91395" bIns="91395" anchor="t" anchorCtr="0"/>
          <a:lstStyle>
            <a:lvl1pPr marL="0" marR="0" lvl="0" indent="0" algn="l" rtl="0">
              <a:lnSpc>
                <a:spcPct val="100000"/>
              </a:lnSpc>
              <a:spcBef>
                <a:spcPts val="0"/>
              </a:spcBef>
              <a:spcAft>
                <a:spcPts val="0"/>
              </a:spcAft>
              <a:buFont typeface="Calibri"/>
              <a:buNone/>
              <a:defRPr sz="4000" b="1" i="0" u="none" strike="noStrike" cap="none">
                <a:latin typeface="Calibri"/>
                <a:ea typeface="Calibri"/>
                <a:cs typeface="Calibri"/>
                <a:sym typeface="Calibri"/>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30" name="Shape 30"/>
          <p:cNvSpPr txBox="1">
            <a:spLocks noGrp="1"/>
          </p:cNvSpPr>
          <p:nvPr>
            <p:ph type="body" idx="1"/>
          </p:nvPr>
        </p:nvSpPr>
        <p:spPr>
          <a:xfrm>
            <a:off x="722312" y="2906714"/>
            <a:ext cx="7772400" cy="1500187"/>
          </a:xfrm>
          <a:prstGeom prst="rect">
            <a:avLst/>
          </a:prstGeom>
          <a:noFill/>
          <a:ln>
            <a:noFill/>
          </a:ln>
        </p:spPr>
        <p:txBody>
          <a:bodyPr lIns="91395" tIns="91395" rIns="91395" bIns="91395" anchor="b" anchorCtr="0"/>
          <a:lstStyle>
            <a:lvl1pPr marL="0" marR="0" lvl="0" indent="0" algn="l" rtl="0">
              <a:lnSpc>
                <a:spcPct val="100000"/>
              </a:lnSpc>
              <a:spcBef>
                <a:spcPts val="0"/>
              </a:spcBef>
              <a:spcAft>
                <a:spcPts val="0"/>
              </a:spcAft>
              <a:buClr>
                <a:srgbClr val="333333"/>
              </a:buClr>
              <a:buFont typeface="Calibri"/>
              <a:buNone/>
              <a:defRPr sz="2000" b="0" i="0" u="none" strike="noStrike" cap="none">
                <a:solidFill>
                  <a:srgbClr val="333333"/>
                </a:solidFill>
                <a:latin typeface="Calibri"/>
                <a:ea typeface="Calibri"/>
                <a:cs typeface="Calibri"/>
                <a:sym typeface="Calibri"/>
              </a:defRPr>
            </a:lvl1pPr>
            <a:lvl2pPr marL="457054" marR="0" lvl="1" indent="0" algn="l" rtl="0">
              <a:lnSpc>
                <a:spcPct val="100000"/>
              </a:lnSpc>
              <a:spcBef>
                <a:spcPts val="0"/>
              </a:spcBef>
              <a:spcAft>
                <a:spcPts val="0"/>
              </a:spcAft>
              <a:buClr>
                <a:srgbClr val="333333"/>
              </a:buClr>
              <a:buFont typeface="Calibri"/>
              <a:buNone/>
              <a:defRPr sz="1800" b="0" i="0" u="none" strike="noStrike" cap="none">
                <a:solidFill>
                  <a:srgbClr val="333333"/>
                </a:solidFill>
                <a:latin typeface="Calibri"/>
                <a:ea typeface="Calibri"/>
                <a:cs typeface="Calibri"/>
                <a:sym typeface="Calibri"/>
              </a:defRPr>
            </a:lvl2pPr>
            <a:lvl3pPr marL="914108" marR="0" lvl="2" indent="0" algn="l" rtl="0">
              <a:lnSpc>
                <a:spcPct val="100000"/>
              </a:lnSpc>
              <a:spcBef>
                <a:spcPts val="0"/>
              </a:spcBef>
              <a:spcAft>
                <a:spcPts val="0"/>
              </a:spcAft>
              <a:buClr>
                <a:srgbClr val="333333"/>
              </a:buClr>
              <a:buFont typeface="Calibri"/>
              <a:buNone/>
              <a:defRPr sz="1600" b="0" i="0" u="none" strike="noStrike" cap="none">
                <a:solidFill>
                  <a:srgbClr val="333333"/>
                </a:solidFill>
                <a:latin typeface="Calibri"/>
                <a:ea typeface="Calibri"/>
                <a:cs typeface="Calibri"/>
                <a:sym typeface="Calibri"/>
              </a:defRPr>
            </a:lvl3pPr>
            <a:lvl4pPr marL="1371162" marR="0" lvl="3" indent="0" algn="l" rtl="0">
              <a:lnSpc>
                <a:spcPct val="100000"/>
              </a:lnSpc>
              <a:spcBef>
                <a:spcPts val="0"/>
              </a:spcBef>
              <a:spcAft>
                <a:spcPts val="0"/>
              </a:spcAft>
              <a:buClr>
                <a:srgbClr val="333333"/>
              </a:buClr>
              <a:buFont typeface="Calibri"/>
              <a:buNone/>
              <a:defRPr sz="1400" b="0" i="0" u="none" strike="noStrike" cap="none">
                <a:solidFill>
                  <a:srgbClr val="333333"/>
                </a:solidFill>
                <a:latin typeface="Calibri"/>
                <a:ea typeface="Calibri"/>
                <a:cs typeface="Calibri"/>
                <a:sym typeface="Calibri"/>
              </a:defRPr>
            </a:lvl4pPr>
            <a:lvl5pPr marL="1828215" marR="0" lvl="4" indent="0" algn="l" rtl="0">
              <a:lnSpc>
                <a:spcPct val="100000"/>
              </a:lnSpc>
              <a:spcBef>
                <a:spcPts val="0"/>
              </a:spcBef>
              <a:spcAft>
                <a:spcPts val="0"/>
              </a:spcAft>
              <a:buClr>
                <a:srgbClr val="333333"/>
              </a:buClr>
              <a:buFont typeface="Calibri"/>
              <a:buNone/>
              <a:defRPr sz="1400" b="0" i="0" u="none" strike="noStrike" cap="none">
                <a:solidFill>
                  <a:srgbClr val="333333"/>
                </a:solidFill>
                <a:latin typeface="Calibri"/>
                <a:ea typeface="Calibri"/>
                <a:cs typeface="Calibri"/>
                <a:sym typeface="Calibri"/>
              </a:defRPr>
            </a:lvl5pPr>
            <a:lvl6pPr marL="2285268" marR="0" lvl="5" indent="0" algn="l" rtl="0">
              <a:lnSpc>
                <a:spcPct val="100000"/>
              </a:lnSpc>
              <a:spcBef>
                <a:spcPts val="0"/>
              </a:spcBef>
              <a:spcAft>
                <a:spcPts val="0"/>
              </a:spcAft>
              <a:buClr>
                <a:srgbClr val="333333"/>
              </a:buClr>
              <a:buFont typeface="Calibri"/>
              <a:buNone/>
              <a:defRPr sz="1400" b="0" i="0" u="none" strike="noStrike" cap="none">
                <a:solidFill>
                  <a:srgbClr val="333333"/>
                </a:solidFill>
                <a:latin typeface="Calibri"/>
                <a:ea typeface="Calibri"/>
                <a:cs typeface="Calibri"/>
                <a:sym typeface="Calibri"/>
              </a:defRPr>
            </a:lvl6pPr>
            <a:lvl7pPr marL="2742322" marR="0" lvl="6" indent="0" algn="l" rtl="0">
              <a:lnSpc>
                <a:spcPct val="100000"/>
              </a:lnSpc>
              <a:spcBef>
                <a:spcPts val="0"/>
              </a:spcBef>
              <a:spcAft>
                <a:spcPts val="0"/>
              </a:spcAft>
              <a:buClr>
                <a:srgbClr val="434343"/>
              </a:buClr>
              <a:buFont typeface="Calibri"/>
              <a:buNone/>
              <a:defRPr sz="1400" b="0" i="0" u="none" strike="noStrike" cap="none">
                <a:solidFill>
                  <a:srgbClr val="434343"/>
                </a:solidFill>
                <a:latin typeface="Calibri"/>
                <a:ea typeface="Calibri"/>
                <a:cs typeface="Calibri"/>
                <a:sym typeface="Calibri"/>
              </a:defRPr>
            </a:lvl7pPr>
            <a:lvl8pPr marL="3199376" marR="0" lvl="7" indent="0" algn="l" rtl="0">
              <a:lnSpc>
                <a:spcPct val="100000"/>
              </a:lnSpc>
              <a:spcBef>
                <a:spcPts val="0"/>
              </a:spcBef>
              <a:spcAft>
                <a:spcPts val="0"/>
              </a:spcAft>
              <a:buClr>
                <a:srgbClr val="333333"/>
              </a:buClr>
              <a:buFont typeface="Calibri"/>
              <a:buNone/>
              <a:defRPr sz="1400" b="0" i="0" u="none" strike="noStrike" cap="none">
                <a:solidFill>
                  <a:srgbClr val="333333"/>
                </a:solidFill>
                <a:latin typeface="Calibri"/>
                <a:ea typeface="Calibri"/>
                <a:cs typeface="Calibri"/>
                <a:sym typeface="Calibri"/>
              </a:defRPr>
            </a:lvl8pPr>
            <a:lvl9pPr marL="3656430" marR="0" lvl="8" indent="0" algn="l" rtl="0">
              <a:lnSpc>
                <a:spcPct val="100000"/>
              </a:lnSpc>
              <a:spcBef>
                <a:spcPts val="0"/>
              </a:spcBef>
              <a:spcAft>
                <a:spcPts val="0"/>
              </a:spcAft>
              <a:buClr>
                <a:srgbClr val="434343"/>
              </a:buClr>
              <a:buFont typeface="Calibri"/>
              <a:buNone/>
              <a:defRPr sz="1400" b="0" i="0" u="none" strike="noStrike" cap="none">
                <a:solidFill>
                  <a:srgbClr val="434343"/>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395" tIns="91395" rIns="91395" bIns="91395" anchor="ctr" anchorCtr="0"/>
          <a:lstStyle>
            <a:lvl1pPr marL="0" marR="0" lvl="0" indent="0" algn="ctr" rtl="0">
              <a:lnSpc>
                <a:spcPct val="100000"/>
              </a:lnSpc>
              <a:spcBef>
                <a:spcPts val="0"/>
              </a:spcBef>
              <a:spcAft>
                <a:spcPts val="0"/>
              </a:spcAft>
              <a:buFont typeface="Calibri"/>
              <a:buNone/>
              <a:defRPr sz="4400" b="0" i="0" u="none" strike="noStrike" cap="none">
                <a:latin typeface="Calibri"/>
                <a:ea typeface="Calibri"/>
                <a:cs typeface="Calibri"/>
                <a:sym typeface="Calibri"/>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1" y="273050"/>
            <a:ext cx="3008313" cy="1162048"/>
          </a:xfrm>
          <a:prstGeom prst="rect">
            <a:avLst/>
          </a:prstGeom>
          <a:noFill/>
          <a:ln>
            <a:noFill/>
          </a:ln>
        </p:spPr>
        <p:txBody>
          <a:bodyPr lIns="91395" tIns="91395" rIns="91395" bIns="91395" anchor="b" anchorCtr="0"/>
          <a:lstStyle>
            <a:lvl1pPr marL="0" marR="0" lvl="0" indent="0" algn="l" rtl="0">
              <a:lnSpc>
                <a:spcPct val="100000"/>
              </a:lnSpc>
              <a:spcBef>
                <a:spcPts val="0"/>
              </a:spcBef>
              <a:spcAft>
                <a:spcPts val="0"/>
              </a:spcAft>
              <a:buFont typeface="Calibri"/>
              <a:buNone/>
              <a:defRPr sz="2000" b="1" i="0" u="none" strike="noStrike" cap="none">
                <a:latin typeface="Calibri"/>
                <a:ea typeface="Calibri"/>
                <a:cs typeface="Calibri"/>
                <a:sym typeface="Calibri"/>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36" name="Shape 36"/>
          <p:cNvSpPr txBox="1">
            <a:spLocks noGrp="1"/>
          </p:cNvSpPr>
          <p:nvPr>
            <p:ph type="body" idx="1"/>
          </p:nvPr>
        </p:nvSpPr>
        <p:spPr>
          <a:xfrm>
            <a:off x="3575050" y="273052"/>
            <a:ext cx="5111750" cy="5853111"/>
          </a:xfrm>
          <a:prstGeom prst="rect">
            <a:avLst/>
          </a:prstGeom>
          <a:noFill/>
          <a:ln>
            <a:noFill/>
          </a:ln>
        </p:spPr>
        <p:txBody>
          <a:bodyPr lIns="91395" tIns="91395" rIns="91395" bIns="91395" anchor="t" anchorCtr="0"/>
          <a:lstStyle>
            <a:lvl1pPr marL="342790" marR="0" lvl="0" indent="63480" algn="l" rtl="0">
              <a:lnSpc>
                <a:spcPct val="100000"/>
              </a:lnSpc>
              <a:spcBef>
                <a:spcPts val="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712" marR="0" lvl="1" indent="69828" algn="l" rtl="0">
              <a:lnSpc>
                <a:spcPct val="100000"/>
              </a:lnSpc>
              <a:spcBef>
                <a:spcPts val="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2634" marR="0" lvl="2" indent="76176" algn="l" rtl="0">
              <a:lnSpc>
                <a:spcPct val="100000"/>
              </a:lnSpc>
              <a:spcBef>
                <a:spcPts val="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599688" marR="0" lvl="3" indent="25392"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6742" marR="0" lvl="4" indent="25392"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3796" marR="0" lvl="5" indent="25392"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0850" marR="0" lvl="6" indent="25392"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7902" marR="0" lvl="7" indent="25392"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4956" marR="0" lvl="8" indent="25392"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457201" y="1435101"/>
            <a:ext cx="3008313" cy="4691063"/>
          </a:xfrm>
          <a:prstGeom prst="rect">
            <a:avLst/>
          </a:prstGeom>
          <a:noFill/>
          <a:ln>
            <a:noFill/>
          </a:ln>
        </p:spPr>
        <p:txBody>
          <a:bodyPr lIns="91395" tIns="91395" rIns="91395" bIns="91395" anchor="t" anchorCtr="0"/>
          <a:lstStyle>
            <a:lvl1pPr marL="0" marR="0" lvl="0"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1pPr>
            <a:lvl2pPr marL="457054" marR="0" lvl="1"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2pPr>
            <a:lvl3pPr marL="914108" marR="0" lvl="2" indent="0" algn="l" rtl="0">
              <a:lnSpc>
                <a:spcPct val="100000"/>
              </a:lnSpc>
              <a:spcBef>
                <a:spcPts val="0"/>
              </a:spcBef>
              <a:spcAft>
                <a:spcPts val="0"/>
              </a:spcAft>
              <a:buClr>
                <a:schemeClr val="dk1"/>
              </a:buClr>
              <a:buFont typeface="Calibri"/>
              <a:buNone/>
              <a:defRPr sz="1000" b="0" i="0" u="none" strike="noStrike" cap="none">
                <a:solidFill>
                  <a:schemeClr val="dk1"/>
                </a:solidFill>
                <a:latin typeface="Calibri"/>
                <a:ea typeface="Calibri"/>
                <a:cs typeface="Calibri"/>
                <a:sym typeface="Calibri"/>
              </a:defRPr>
            </a:lvl3pPr>
            <a:lvl4pPr marL="1371162" marR="0" lvl="3" indent="0" algn="l" rtl="0">
              <a:lnSpc>
                <a:spcPct val="100000"/>
              </a:lnSpc>
              <a:spcBef>
                <a:spcPts val="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4pPr>
            <a:lvl5pPr marL="1828215" marR="0" lvl="4" indent="0" algn="l" rtl="0">
              <a:lnSpc>
                <a:spcPct val="100000"/>
              </a:lnSpc>
              <a:spcBef>
                <a:spcPts val="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5pPr>
            <a:lvl6pPr marL="2285268" marR="0" lvl="5" indent="0" algn="l" rtl="0">
              <a:lnSpc>
                <a:spcPct val="100000"/>
              </a:lnSpc>
              <a:spcBef>
                <a:spcPts val="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6pPr>
            <a:lvl7pPr marL="2742322" marR="0" lvl="6" indent="0" algn="l" rtl="0">
              <a:lnSpc>
                <a:spcPct val="100000"/>
              </a:lnSpc>
              <a:spcBef>
                <a:spcPts val="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7pPr>
            <a:lvl8pPr marL="3199376" marR="0" lvl="7" indent="0" algn="l" rtl="0">
              <a:lnSpc>
                <a:spcPct val="100000"/>
              </a:lnSpc>
              <a:spcBef>
                <a:spcPts val="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8pPr>
            <a:lvl9pPr marL="3656430" marR="0" lvl="8" indent="0" algn="l" rtl="0">
              <a:lnSpc>
                <a:spcPct val="100000"/>
              </a:lnSpc>
              <a:spcBef>
                <a:spcPts val="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792290" y="4800600"/>
            <a:ext cx="5486399" cy="566736"/>
          </a:xfrm>
          <a:prstGeom prst="rect">
            <a:avLst/>
          </a:prstGeom>
          <a:noFill/>
          <a:ln>
            <a:noFill/>
          </a:ln>
        </p:spPr>
        <p:txBody>
          <a:bodyPr lIns="91395" tIns="91395" rIns="91395" bIns="91395" anchor="b" anchorCtr="0"/>
          <a:lstStyle>
            <a:lvl1pPr marL="0" marR="0" lvl="0" indent="0" algn="l" rtl="0">
              <a:lnSpc>
                <a:spcPct val="100000"/>
              </a:lnSpc>
              <a:spcBef>
                <a:spcPts val="0"/>
              </a:spcBef>
              <a:spcAft>
                <a:spcPts val="0"/>
              </a:spcAft>
              <a:buFont typeface="Calibri"/>
              <a:buNone/>
              <a:defRPr sz="2000" b="1" i="0" u="none" strike="noStrike" cap="none">
                <a:latin typeface="Calibri"/>
                <a:ea typeface="Calibri"/>
                <a:cs typeface="Calibri"/>
                <a:sym typeface="Calibri"/>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40" name="Shape 40"/>
          <p:cNvSpPr>
            <a:spLocks noGrp="1"/>
          </p:cNvSpPr>
          <p:nvPr>
            <p:ph type="pic" idx="2"/>
          </p:nvPr>
        </p:nvSpPr>
        <p:spPr>
          <a:xfrm>
            <a:off x="1792290" y="612775"/>
            <a:ext cx="5486399" cy="4114800"/>
          </a:xfrm>
          <a:prstGeom prst="rect">
            <a:avLst/>
          </a:prstGeom>
          <a:noFill/>
          <a:ln>
            <a:noFill/>
          </a:ln>
        </p:spPr>
        <p:txBody>
          <a:bodyPr lIns="91395" tIns="91395" rIns="91395" bIns="91395" anchor="t" anchorCtr="0"/>
          <a:lstStyle>
            <a:lvl1pPr marL="0" marR="0" lvl="0" indent="0" algn="l" rtl="0">
              <a:lnSpc>
                <a:spcPct val="10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marL="457054" marR="0" lvl="1" indent="0" algn="l" rtl="0">
              <a:lnSpc>
                <a:spcPct val="100000"/>
              </a:lnSpc>
              <a:spcBef>
                <a:spcPts val="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2pPr>
            <a:lvl3pPr marL="914108" marR="0" lvl="2" indent="0" algn="l" rtl="0">
              <a:lnSpc>
                <a:spcPct val="100000"/>
              </a:lnSpc>
              <a:spcBef>
                <a:spcPts val="0"/>
              </a:spcBef>
              <a:spcAft>
                <a:spcPts val="0"/>
              </a:spcAft>
              <a:buClr>
                <a:schemeClr val="dk1"/>
              </a:buClr>
              <a:buFont typeface="Calibri"/>
              <a:buNone/>
              <a:defRPr sz="2400" b="0" i="0" u="none" strike="noStrike" cap="none">
                <a:solidFill>
                  <a:schemeClr val="dk1"/>
                </a:solidFill>
                <a:latin typeface="Calibri"/>
                <a:ea typeface="Calibri"/>
                <a:cs typeface="Calibri"/>
                <a:sym typeface="Calibri"/>
              </a:defRPr>
            </a:lvl3pPr>
            <a:lvl4pPr marL="1371162" marR="0" lvl="3"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4pPr>
            <a:lvl5pPr marL="1828215" marR="0" lvl="4"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5pPr>
            <a:lvl6pPr marL="2285268" marR="0" lvl="5"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2322" marR="0" lvl="6"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199376" marR="0" lvl="7"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6430" marR="0" lvl="8"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1"/>
          </p:nvPr>
        </p:nvSpPr>
        <p:spPr>
          <a:xfrm>
            <a:off x="1792290" y="5367339"/>
            <a:ext cx="5486399" cy="804861"/>
          </a:xfrm>
          <a:prstGeom prst="rect">
            <a:avLst/>
          </a:prstGeom>
          <a:noFill/>
          <a:ln>
            <a:noFill/>
          </a:ln>
        </p:spPr>
        <p:txBody>
          <a:bodyPr lIns="91395" tIns="91395" rIns="91395" bIns="91395" anchor="t" anchorCtr="0"/>
          <a:lstStyle>
            <a:lvl1pPr marL="0" marR="0" lvl="0"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1pPr>
            <a:lvl2pPr marL="457054" marR="0" lvl="1"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2pPr>
            <a:lvl3pPr marL="914108" marR="0" lvl="2" indent="0" algn="l" rtl="0">
              <a:lnSpc>
                <a:spcPct val="100000"/>
              </a:lnSpc>
              <a:spcBef>
                <a:spcPts val="0"/>
              </a:spcBef>
              <a:spcAft>
                <a:spcPts val="0"/>
              </a:spcAft>
              <a:buClr>
                <a:schemeClr val="dk1"/>
              </a:buClr>
              <a:buFont typeface="Calibri"/>
              <a:buNone/>
              <a:defRPr sz="1000" b="0" i="0" u="none" strike="noStrike" cap="none">
                <a:solidFill>
                  <a:schemeClr val="dk1"/>
                </a:solidFill>
                <a:latin typeface="Calibri"/>
                <a:ea typeface="Calibri"/>
                <a:cs typeface="Calibri"/>
                <a:sym typeface="Calibri"/>
              </a:defRPr>
            </a:lvl3pPr>
            <a:lvl4pPr marL="1371162" marR="0" lvl="3" indent="0" algn="l" rtl="0">
              <a:lnSpc>
                <a:spcPct val="100000"/>
              </a:lnSpc>
              <a:spcBef>
                <a:spcPts val="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4pPr>
            <a:lvl5pPr marL="1828215" marR="0" lvl="4" indent="0" algn="l" rtl="0">
              <a:lnSpc>
                <a:spcPct val="100000"/>
              </a:lnSpc>
              <a:spcBef>
                <a:spcPts val="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5pPr>
            <a:lvl6pPr marL="2285268" marR="0" lvl="5" indent="0" algn="l" rtl="0">
              <a:lnSpc>
                <a:spcPct val="100000"/>
              </a:lnSpc>
              <a:spcBef>
                <a:spcPts val="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6pPr>
            <a:lvl7pPr marL="2742322" marR="0" lvl="6" indent="0" algn="l" rtl="0">
              <a:lnSpc>
                <a:spcPct val="100000"/>
              </a:lnSpc>
              <a:spcBef>
                <a:spcPts val="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7pPr>
            <a:lvl8pPr marL="3199376" marR="0" lvl="7" indent="0" algn="l" rtl="0">
              <a:lnSpc>
                <a:spcPct val="100000"/>
              </a:lnSpc>
              <a:spcBef>
                <a:spcPts val="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8pPr>
            <a:lvl9pPr marL="3656430" marR="0" lvl="8" indent="0" algn="l" rtl="0">
              <a:lnSpc>
                <a:spcPct val="100000"/>
              </a:lnSpc>
              <a:spcBef>
                <a:spcPts val="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395" tIns="91395" rIns="91395" bIns="91395" anchor="ctr" anchorCtr="0"/>
          <a:lstStyle>
            <a:lvl1pPr marL="0" marR="0" lvl="0" indent="0" algn="ctr" rtl="0">
              <a:lnSpc>
                <a:spcPct val="100000"/>
              </a:lnSpc>
              <a:spcBef>
                <a:spcPts val="0"/>
              </a:spcBef>
              <a:spcAft>
                <a:spcPts val="0"/>
              </a:spcAft>
              <a:buFont typeface="Calibri"/>
              <a:buNone/>
              <a:defRPr sz="4400" b="0" i="0" u="none" strike="noStrike" cap="none">
                <a:latin typeface="Calibri"/>
                <a:ea typeface="Calibri"/>
                <a:cs typeface="Calibri"/>
                <a:sym typeface="Calibri"/>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11" name="Shape 11"/>
          <p:cNvSpPr txBox="1">
            <a:spLocks noGrp="1"/>
          </p:cNvSpPr>
          <p:nvPr>
            <p:ph type="body" idx="1"/>
          </p:nvPr>
        </p:nvSpPr>
        <p:spPr>
          <a:xfrm>
            <a:off x="457200" y="1600201"/>
            <a:ext cx="8229600" cy="4525963"/>
          </a:xfrm>
          <a:prstGeom prst="rect">
            <a:avLst/>
          </a:prstGeom>
          <a:noFill/>
          <a:ln>
            <a:noFill/>
          </a:ln>
        </p:spPr>
        <p:txBody>
          <a:bodyPr lIns="91395" tIns="91395" rIns="91395" bIns="9139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 name="Picture 3" descr="cyverse_rgb.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206291" y="6400802"/>
            <a:ext cx="1886912" cy="410632"/>
          </a:xfrm>
          <a:prstGeom prst="rect">
            <a:avLst/>
          </a:prstGeom>
        </p:spPr>
      </p:pic>
      <p:pic>
        <p:nvPicPr>
          <p:cNvPr id="5" name="Picture 4" descr="nsf1.tif"/>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4665" y="6330424"/>
            <a:ext cx="457200" cy="459843"/>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ww3.nd.edu/~dthai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mailto:info@cyverse.org" TargetMode="External"/></Relationships>
</file>

<file path=ppt/slides/_rels/slide24.xml.rels><?xml version="1.0" encoding="UTF-8" standalone="yes"?>
<Relationships xmlns="http://schemas.openxmlformats.org/package/2006/relationships"><Relationship Id="rId11" Type="http://schemas.openxmlformats.org/officeDocument/2006/relationships/hyperlink" Target="https://wiki.cyverse.org/wiki/display/TUT/Evolinc+in+the+Discovery+Environment" TargetMode="External"/><Relationship Id="rId12" Type="http://schemas.openxmlformats.org/officeDocument/2006/relationships/hyperlink" Target="https://wiki.cyverse.org/wiki/display/TUT/Evolinc+using+Atmosphere" TargetMode="External"/><Relationship Id="rId13" Type="http://schemas.openxmlformats.org/officeDocument/2006/relationships/hyperlink" Target="https://wiki.cyverse.org/wiki/display/TUT/Assembling+a+Genome" TargetMode="External"/><Relationship Id="rId14" Type="http://schemas.openxmlformats.org/officeDocument/2006/relationships/hyperlink" Target="https://wiki.cyverse.org/wiki/display/TUT/MAKER-P+2.28+with+CCTOOLS+AtmosphereTutorial" TargetMode="External"/><Relationship Id="rId15" Type="http://schemas.openxmlformats.org/officeDocument/2006/relationships/hyperlink" Target="https://wiki.cyverse.org/wiki/display/TUT/QIIME-1.9.1+Using+Atmosphere" TargetMode="External"/><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datacommons.cyverse.org" TargetMode="External"/><Relationship Id="rId4" Type="http://schemas.openxmlformats.org/officeDocument/2006/relationships/hyperlink" Target="https://wiki.cyverse.org/wiki/pages/viewpage.action?pageId=20351132" TargetMode="External"/><Relationship Id="rId5" Type="http://schemas.openxmlformats.org/officeDocument/2006/relationships/hyperlink" Target="https://wiki.cyverse.org/wiki/pages/viewpage.action?pageId=10659468" TargetMode="External"/><Relationship Id="rId6" Type="http://schemas.openxmlformats.org/officeDocument/2006/relationships/hyperlink" Target="https://wiki.cyverse.org/wiki/display/TUT/Cleaning+up+your+reads+with+the+HTProcess+Pipeline" TargetMode="External"/><Relationship Id="rId7" Type="http://schemas.openxmlformats.org/officeDocument/2006/relationships/hyperlink" Target="https://wiki.cyverse.org/wiki/pages/viewpage.action?pageId=28115142" TargetMode="External"/><Relationship Id="rId8" Type="http://schemas.openxmlformats.org/officeDocument/2006/relationships/hyperlink" Target="https://wiki.cyverse.org/wiki/display/DEapps/edgeR+(multifactorial+pairwise+comparisons)+in+DE" TargetMode="External"/><Relationship Id="rId9" Type="http://schemas.openxmlformats.org/officeDocument/2006/relationships/hyperlink" Target="http://cyverseuk.org/applications/expression-data-analysis-pipeline/" TargetMode="External"/><Relationship Id="rId10" Type="http://schemas.openxmlformats.org/officeDocument/2006/relationships/hyperlink" Target="https://github.com/cyversewarwick/expression_tutoria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iki.cyverse.org/wiki/display/TUT/Assembling+a+Transcriptome" TargetMode="External"/><Relationship Id="rId4" Type="http://schemas.openxmlformats.org/officeDocument/2006/relationships/hyperlink" Target="https://wiki.cyverse.org/wiki/display/DEapps/Bismark+Genome+Preparation" TargetMode="External"/><Relationship Id="rId5" Type="http://schemas.openxmlformats.org/officeDocument/2006/relationships/hyperlink" Target="https://wiki.cyverse.org/wiki/display/DEapps/Bismark" TargetMode="External"/><Relationship Id="rId6" Type="http://schemas.openxmlformats.org/officeDocument/2006/relationships/hyperlink" Target="https://wiki.cyverse.org/wiki/display/DEapps/Bismark+Methylation+Extractor" TargetMode="External"/><Relationship Id="rId7" Type="http://schemas.openxmlformats.org/officeDocument/2006/relationships/hyperlink" Target="http://www.cyverse.org/learning-center/discovery-environment/de-004-genome-wide-association-study-gwas-using-genotyping" TargetMode="External"/><Relationship Id="rId8" Type="http://schemas.openxmlformats.org/officeDocument/2006/relationships/hyperlink" Target="https://github.com/ianimal/pipelines/blob/master/README.md" TargetMode="External"/><Relationship Id="rId9" Type="http://schemas.openxmlformats.org/officeDocument/2006/relationships/hyperlink" Target="http://validate-10.readthedocs.io/en/latest/" TargetMode="External"/><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8770"/>
            <a:ext cx="8229600" cy="1143000"/>
          </a:xfrm>
        </p:spPr>
        <p:txBody>
          <a:bodyPr/>
          <a:lstStyle/>
          <a:p>
            <a:r>
              <a:rPr lang="en-US" sz="4800" dirty="0">
                <a:solidFill>
                  <a:schemeClr val="bg2">
                    <a:lumMod val="75000"/>
                  </a:schemeClr>
                </a:solidFill>
              </a:rPr>
              <a:t>DATA and WORKFLOWS</a:t>
            </a:r>
          </a:p>
        </p:txBody>
      </p:sp>
      <p:pic>
        <p:nvPicPr>
          <p:cNvPr id="3" name="Picture 2" descr="cyverse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67" y="1866900"/>
            <a:ext cx="6827920" cy="1485900"/>
          </a:xfrm>
          <a:prstGeom prst="rect">
            <a:avLst/>
          </a:prstGeom>
        </p:spPr>
      </p:pic>
    </p:spTree>
    <p:extLst>
      <p:ext uri="{BB962C8B-B14F-4D97-AF65-F5344CB8AC3E}">
        <p14:creationId xmlns:p14="http://schemas.microsoft.com/office/powerpoint/2010/main" val="2618574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0" y="122229"/>
            <a:ext cx="9144000" cy="689100"/>
          </a:xfrm>
          <a:prstGeom prst="rect">
            <a:avLst/>
          </a:prstGeom>
        </p:spPr>
        <p:txBody>
          <a:bodyPr lIns="91395" tIns="91395" rIns="91395" bIns="91395" anchor="ctr" anchorCtr="0">
            <a:noAutofit/>
          </a:bodyPr>
          <a:lstStyle/>
          <a:p>
            <a:r>
              <a:rPr lang="en-US" sz="3000" b="1">
                <a:latin typeface="+mn-lt"/>
              </a:rPr>
              <a:t>Evolinc: Identification and Evolutionary analysis of Long Non-coding RNA (LincRNA)</a:t>
            </a:r>
          </a:p>
        </p:txBody>
      </p:sp>
      <p:sp>
        <p:nvSpPr>
          <p:cNvPr id="337" name="Shape 337"/>
          <p:cNvSpPr txBox="1"/>
          <p:nvPr/>
        </p:nvSpPr>
        <p:spPr>
          <a:xfrm rot="-5400000">
            <a:off x="-1710950" y="3244075"/>
            <a:ext cx="4809000" cy="740000"/>
          </a:xfrm>
          <a:prstGeom prst="rect">
            <a:avLst/>
          </a:prstGeom>
          <a:solidFill>
            <a:srgbClr val="ED6D23"/>
          </a:solidFill>
          <a:ln>
            <a:noFill/>
          </a:ln>
        </p:spPr>
        <p:txBody>
          <a:bodyPr lIns="24742" tIns="24742" rIns="24742" bIns="24742" anchor="ctr" anchorCtr="0">
            <a:noAutofit/>
          </a:bodyPr>
          <a:lstStyle/>
          <a:p>
            <a:pPr algn="ctr">
              <a:lnSpc>
                <a:spcPct val="90000"/>
              </a:lnSpc>
              <a:buClr>
                <a:schemeClr val="dk1"/>
              </a:buClr>
              <a:buSzPct val="25000"/>
            </a:pPr>
            <a:r>
              <a:rPr lang="en-US" sz="3600">
                <a:solidFill>
                  <a:srgbClr val="FFFFFF"/>
                </a:solidFill>
                <a:latin typeface="+mn-lt"/>
                <a:ea typeface="Calibri"/>
                <a:cs typeface="Calibri"/>
                <a:sym typeface="Calibri"/>
              </a:rPr>
              <a:t>Discovery Environment </a:t>
            </a:r>
          </a:p>
        </p:txBody>
      </p:sp>
      <p:sp>
        <p:nvSpPr>
          <p:cNvPr id="338" name="Shape 338"/>
          <p:cNvSpPr/>
          <p:nvPr/>
        </p:nvSpPr>
        <p:spPr>
          <a:xfrm rot="-5400000">
            <a:off x="6197475" y="3283625"/>
            <a:ext cx="4709400" cy="657000"/>
          </a:xfrm>
          <a:prstGeom prst="rect">
            <a:avLst/>
          </a:prstGeom>
          <a:solidFill>
            <a:srgbClr val="0971AB"/>
          </a:solidFill>
          <a:ln>
            <a:noFill/>
          </a:ln>
        </p:spPr>
        <p:txBody>
          <a:bodyPr lIns="24742" tIns="24742" rIns="24742" bIns="24742" anchor="ctr" anchorCtr="0">
            <a:noAutofit/>
          </a:bodyPr>
          <a:lstStyle/>
          <a:p>
            <a:pPr algn="ctr">
              <a:lnSpc>
                <a:spcPct val="90000"/>
              </a:lnSpc>
              <a:buClr>
                <a:schemeClr val="lt1"/>
              </a:buClr>
              <a:buSzPct val="25000"/>
            </a:pPr>
            <a:r>
              <a:rPr lang="en-US" sz="3600">
                <a:solidFill>
                  <a:schemeClr val="lt1"/>
                </a:solidFill>
                <a:latin typeface="+mn-lt"/>
                <a:ea typeface="Calibri"/>
                <a:cs typeface="Calibri"/>
                <a:sym typeface="Calibri"/>
              </a:rPr>
              <a:t>Atmosphere image</a:t>
            </a:r>
          </a:p>
        </p:txBody>
      </p:sp>
      <p:grpSp>
        <p:nvGrpSpPr>
          <p:cNvPr id="339" name="Shape 339"/>
          <p:cNvGrpSpPr/>
          <p:nvPr/>
        </p:nvGrpSpPr>
        <p:grpSpPr>
          <a:xfrm>
            <a:off x="1521789" y="2134884"/>
            <a:ext cx="1247162" cy="105500"/>
            <a:chOff x="1366084" y="2014871"/>
            <a:chExt cx="1122446" cy="105500"/>
          </a:xfrm>
        </p:grpSpPr>
        <p:sp>
          <p:nvSpPr>
            <p:cNvPr id="340" name="Shape 340"/>
            <p:cNvSpPr/>
            <p:nvPr/>
          </p:nvSpPr>
          <p:spPr>
            <a:xfrm>
              <a:off x="1366084" y="2018972"/>
              <a:ext cx="582300" cy="101400"/>
            </a:xfrm>
            <a:prstGeom prst="rect">
              <a:avLst/>
            </a:prstGeom>
            <a:solidFill>
              <a:srgbClr val="F19E1F"/>
            </a:solidFill>
            <a:ln>
              <a:noFill/>
            </a:ln>
          </p:spPr>
          <p:txBody>
            <a:bodyPr lIns="91425" tIns="45700" rIns="91425" bIns="45700" anchor="ctr" anchorCtr="0">
              <a:noAutofit/>
            </a:bodyPr>
            <a:lstStyle/>
            <a:p>
              <a:pPr algn="ctr">
                <a:buClr>
                  <a:srgbClr val="000000"/>
                </a:buClr>
              </a:pPr>
              <a:endParaRPr>
                <a:solidFill>
                  <a:schemeClr val="lt1"/>
                </a:solidFill>
                <a:latin typeface="+mn-lt"/>
              </a:endParaRPr>
            </a:p>
          </p:txBody>
        </p:sp>
        <p:sp>
          <p:nvSpPr>
            <p:cNvPr id="341" name="Shape 341"/>
            <p:cNvSpPr/>
            <p:nvPr/>
          </p:nvSpPr>
          <p:spPr>
            <a:xfrm>
              <a:off x="1913731" y="2014871"/>
              <a:ext cx="574800" cy="101400"/>
            </a:xfrm>
            <a:prstGeom prst="rect">
              <a:avLst/>
            </a:prstGeom>
            <a:solidFill>
              <a:srgbClr val="004471"/>
            </a:solidFill>
            <a:ln>
              <a:noFill/>
            </a:ln>
          </p:spPr>
          <p:txBody>
            <a:bodyPr lIns="91425" tIns="45700" rIns="91425" bIns="45700" anchor="ctr" anchorCtr="0">
              <a:noAutofit/>
            </a:bodyPr>
            <a:lstStyle/>
            <a:p>
              <a:pPr algn="ctr">
                <a:buClr>
                  <a:srgbClr val="000000"/>
                </a:buClr>
              </a:pPr>
              <a:endParaRPr>
                <a:solidFill>
                  <a:schemeClr val="lt1"/>
                </a:solidFill>
                <a:latin typeface="+mn-lt"/>
              </a:endParaRPr>
            </a:p>
          </p:txBody>
        </p:sp>
      </p:grpSp>
      <p:sp>
        <p:nvSpPr>
          <p:cNvPr id="342" name="Shape 342"/>
          <p:cNvSpPr/>
          <p:nvPr/>
        </p:nvSpPr>
        <p:spPr>
          <a:xfrm>
            <a:off x="3204635" y="5006425"/>
            <a:ext cx="419099" cy="287400"/>
          </a:xfrm>
          <a:prstGeom prst="rightArrow">
            <a:avLst>
              <a:gd name="adj1" fmla="val 50000"/>
              <a:gd name="adj2" fmla="val 50000"/>
            </a:avLst>
          </a:prstGeom>
          <a:solidFill>
            <a:srgbClr val="004471"/>
          </a:solidFill>
          <a:ln>
            <a:noFill/>
          </a:ln>
        </p:spPr>
        <p:txBody>
          <a:bodyPr lIns="91395" tIns="91395" rIns="91395" bIns="91395" anchor="ctr" anchorCtr="0">
            <a:noAutofit/>
          </a:bodyPr>
          <a:lstStyle/>
          <a:p>
            <a:endParaRPr>
              <a:latin typeface="+mn-lt"/>
            </a:endParaRPr>
          </a:p>
        </p:txBody>
      </p:sp>
      <p:sp>
        <p:nvSpPr>
          <p:cNvPr id="343" name="Shape 343"/>
          <p:cNvSpPr/>
          <p:nvPr/>
        </p:nvSpPr>
        <p:spPr>
          <a:xfrm rot="-5400000">
            <a:off x="6837814" y="4122919"/>
            <a:ext cx="492900" cy="319336"/>
          </a:xfrm>
          <a:prstGeom prst="rightArrow">
            <a:avLst>
              <a:gd name="adj1" fmla="val 50000"/>
              <a:gd name="adj2" fmla="val 50000"/>
            </a:avLst>
          </a:prstGeom>
          <a:solidFill>
            <a:srgbClr val="004471"/>
          </a:solidFill>
          <a:ln>
            <a:noFill/>
          </a:ln>
        </p:spPr>
        <p:txBody>
          <a:bodyPr lIns="91395" tIns="91395" rIns="91395" bIns="91395" anchor="ctr" anchorCtr="0">
            <a:noAutofit/>
          </a:bodyPr>
          <a:lstStyle/>
          <a:p>
            <a:endParaRPr>
              <a:latin typeface="+mn-lt"/>
            </a:endParaRPr>
          </a:p>
        </p:txBody>
      </p:sp>
      <p:sp>
        <p:nvSpPr>
          <p:cNvPr id="345" name="Shape 345"/>
          <p:cNvSpPr txBox="1"/>
          <p:nvPr/>
        </p:nvSpPr>
        <p:spPr>
          <a:xfrm>
            <a:off x="1154345" y="3152000"/>
            <a:ext cx="1972334" cy="851400"/>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buClr>
                <a:schemeClr val="dk1"/>
              </a:buClr>
            </a:pPr>
            <a:r>
              <a:rPr lang="en-US" b="1" dirty="0">
                <a:solidFill>
                  <a:schemeClr val="dk1"/>
                </a:solidFill>
                <a:latin typeface="+mn-lt"/>
              </a:rPr>
              <a:t>Assemblers</a:t>
            </a:r>
          </a:p>
          <a:p>
            <a:pPr algn="ctr">
              <a:buClr>
                <a:schemeClr val="dk1"/>
              </a:buClr>
            </a:pPr>
            <a:r>
              <a:rPr lang="en-US" b="1" dirty="0">
                <a:solidFill>
                  <a:srgbClr val="AA2173"/>
                </a:solidFill>
                <a:latin typeface="+mn-lt"/>
              </a:rPr>
              <a:t>Cufflinks-2.2.1</a:t>
            </a:r>
          </a:p>
        </p:txBody>
      </p:sp>
      <p:sp>
        <p:nvSpPr>
          <p:cNvPr id="346" name="Shape 346"/>
          <p:cNvSpPr txBox="1"/>
          <p:nvPr/>
        </p:nvSpPr>
        <p:spPr>
          <a:xfrm>
            <a:off x="1180495" y="4734179"/>
            <a:ext cx="1972334" cy="767400"/>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buClr>
                <a:schemeClr val="dk1"/>
              </a:buClr>
            </a:pPr>
            <a:r>
              <a:rPr lang="en-US" b="1" dirty="0">
                <a:solidFill>
                  <a:schemeClr val="dk1"/>
                </a:solidFill>
                <a:latin typeface="+mn-lt"/>
              </a:rPr>
              <a:t>Merge</a:t>
            </a:r>
          </a:p>
          <a:p>
            <a:pPr algn="ctr">
              <a:buClr>
                <a:schemeClr val="dk1"/>
              </a:buClr>
            </a:pPr>
            <a:r>
              <a:rPr lang="en-US" b="1" dirty="0">
                <a:solidFill>
                  <a:srgbClr val="AA2173"/>
                </a:solidFill>
                <a:latin typeface="+mn-lt"/>
              </a:rPr>
              <a:t>Cuffmerge2</a:t>
            </a:r>
          </a:p>
        </p:txBody>
      </p:sp>
      <p:sp>
        <p:nvSpPr>
          <p:cNvPr id="347" name="Shape 347"/>
          <p:cNvSpPr txBox="1"/>
          <p:nvPr/>
        </p:nvSpPr>
        <p:spPr>
          <a:xfrm>
            <a:off x="3674595" y="4736786"/>
            <a:ext cx="1972334" cy="767400"/>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buClr>
                <a:schemeClr val="dk1"/>
              </a:buClr>
            </a:pPr>
            <a:r>
              <a:rPr lang="en-US" b="1" dirty="0" err="1">
                <a:solidFill>
                  <a:schemeClr val="dk1"/>
                </a:solidFill>
                <a:latin typeface="+mn-lt"/>
              </a:rPr>
              <a:t>LincRNA</a:t>
            </a:r>
            <a:endParaRPr lang="en-US" b="1" dirty="0">
              <a:solidFill>
                <a:schemeClr val="dk1"/>
              </a:solidFill>
              <a:latin typeface="+mn-lt"/>
            </a:endParaRPr>
          </a:p>
          <a:p>
            <a:pPr algn="ctr">
              <a:buClr>
                <a:schemeClr val="dk1"/>
              </a:buClr>
            </a:pPr>
            <a:r>
              <a:rPr lang="en-US" b="1" dirty="0">
                <a:solidFill>
                  <a:srgbClr val="AA2173"/>
                </a:solidFill>
                <a:latin typeface="+mn-lt"/>
              </a:rPr>
              <a:t>Evolinc-I-2.0</a:t>
            </a:r>
          </a:p>
        </p:txBody>
      </p:sp>
      <p:grpSp>
        <p:nvGrpSpPr>
          <p:cNvPr id="352" name="Shape 352"/>
          <p:cNvGrpSpPr/>
          <p:nvPr/>
        </p:nvGrpSpPr>
        <p:grpSpPr>
          <a:xfrm>
            <a:off x="1472966" y="1982484"/>
            <a:ext cx="1247162" cy="105500"/>
            <a:chOff x="1317262" y="2167271"/>
            <a:chExt cx="1122446" cy="105500"/>
          </a:xfrm>
        </p:grpSpPr>
        <p:sp>
          <p:nvSpPr>
            <p:cNvPr id="353" name="Shape 353"/>
            <p:cNvSpPr/>
            <p:nvPr/>
          </p:nvSpPr>
          <p:spPr>
            <a:xfrm>
              <a:off x="1317262" y="2171372"/>
              <a:ext cx="582300" cy="101400"/>
            </a:xfrm>
            <a:prstGeom prst="rect">
              <a:avLst/>
            </a:prstGeom>
            <a:solidFill>
              <a:srgbClr val="F19E1F"/>
            </a:solidFill>
            <a:ln>
              <a:noFill/>
            </a:ln>
          </p:spPr>
          <p:txBody>
            <a:bodyPr lIns="91425" tIns="45700" rIns="91425" bIns="45700" anchor="ctr" anchorCtr="0">
              <a:noAutofit/>
            </a:bodyPr>
            <a:lstStyle/>
            <a:p>
              <a:pPr algn="ctr">
                <a:buClr>
                  <a:srgbClr val="000000"/>
                </a:buClr>
              </a:pPr>
              <a:endParaRPr>
                <a:solidFill>
                  <a:schemeClr val="lt1"/>
                </a:solidFill>
                <a:latin typeface="+mn-lt"/>
              </a:endParaRPr>
            </a:p>
          </p:txBody>
        </p:sp>
        <p:sp>
          <p:nvSpPr>
            <p:cNvPr id="354" name="Shape 354"/>
            <p:cNvSpPr/>
            <p:nvPr/>
          </p:nvSpPr>
          <p:spPr>
            <a:xfrm>
              <a:off x="1864908" y="2167271"/>
              <a:ext cx="574800" cy="101400"/>
            </a:xfrm>
            <a:prstGeom prst="rect">
              <a:avLst/>
            </a:prstGeom>
            <a:solidFill>
              <a:srgbClr val="004471"/>
            </a:solidFill>
            <a:ln>
              <a:noFill/>
            </a:ln>
          </p:spPr>
          <p:txBody>
            <a:bodyPr lIns="91425" tIns="45700" rIns="91425" bIns="45700" anchor="ctr" anchorCtr="0">
              <a:noAutofit/>
            </a:bodyPr>
            <a:lstStyle/>
            <a:p>
              <a:pPr algn="ctr">
                <a:buClr>
                  <a:srgbClr val="000000"/>
                </a:buClr>
              </a:pPr>
              <a:endParaRPr>
                <a:solidFill>
                  <a:schemeClr val="lt1"/>
                </a:solidFill>
                <a:latin typeface="+mn-lt"/>
              </a:endParaRPr>
            </a:p>
          </p:txBody>
        </p:sp>
      </p:grpSp>
      <p:sp>
        <p:nvSpPr>
          <p:cNvPr id="361" name="Shape 361"/>
          <p:cNvSpPr txBox="1"/>
          <p:nvPr/>
        </p:nvSpPr>
        <p:spPr>
          <a:xfrm>
            <a:off x="1149970" y="1436425"/>
            <a:ext cx="1972334" cy="851400"/>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buClr>
                <a:schemeClr val="dk1"/>
              </a:buClr>
            </a:pPr>
            <a:r>
              <a:rPr lang="en-US" b="1" dirty="0">
                <a:solidFill>
                  <a:schemeClr val="dk1"/>
                </a:solidFill>
                <a:latin typeface="+mn-lt"/>
              </a:rPr>
              <a:t>Aligners</a:t>
            </a:r>
          </a:p>
          <a:p>
            <a:pPr algn="ctr">
              <a:buClr>
                <a:schemeClr val="dk1"/>
              </a:buClr>
            </a:pPr>
            <a:r>
              <a:rPr lang="en-US" b="1" dirty="0">
                <a:solidFill>
                  <a:srgbClr val="AA2173"/>
                </a:solidFill>
                <a:latin typeface="+mn-lt"/>
              </a:rPr>
              <a:t>TopHat-2.1.1 </a:t>
            </a:r>
          </a:p>
        </p:txBody>
      </p:sp>
      <p:sp>
        <p:nvSpPr>
          <p:cNvPr id="362" name="Shape 362"/>
          <p:cNvSpPr txBox="1"/>
          <p:nvPr/>
        </p:nvSpPr>
        <p:spPr>
          <a:xfrm>
            <a:off x="6112995" y="3060386"/>
            <a:ext cx="1972334" cy="767400"/>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buClr>
                <a:schemeClr val="dk1"/>
              </a:buClr>
            </a:pPr>
            <a:r>
              <a:rPr lang="en-US" b="1" dirty="0" err="1">
                <a:solidFill>
                  <a:schemeClr val="dk1"/>
                </a:solidFill>
                <a:latin typeface="+mn-lt"/>
              </a:rPr>
              <a:t>LincRNA</a:t>
            </a:r>
            <a:endParaRPr lang="en-US" b="1" dirty="0">
              <a:solidFill>
                <a:schemeClr val="dk1"/>
              </a:solidFill>
              <a:latin typeface="+mn-lt"/>
            </a:endParaRPr>
          </a:p>
          <a:p>
            <a:pPr algn="ctr">
              <a:buClr>
                <a:schemeClr val="dk1"/>
              </a:buClr>
            </a:pPr>
            <a:r>
              <a:rPr lang="en-US" b="1" dirty="0">
                <a:solidFill>
                  <a:srgbClr val="AA2173"/>
                </a:solidFill>
                <a:latin typeface="+mn-lt"/>
              </a:rPr>
              <a:t>Evolinc-II-2.0</a:t>
            </a:r>
          </a:p>
        </p:txBody>
      </p:sp>
      <p:sp>
        <p:nvSpPr>
          <p:cNvPr id="363" name="Shape 363"/>
          <p:cNvSpPr txBox="1"/>
          <p:nvPr/>
        </p:nvSpPr>
        <p:spPr>
          <a:xfrm>
            <a:off x="6184795" y="4737399"/>
            <a:ext cx="1972334" cy="689100"/>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buClr>
                <a:schemeClr val="dk1"/>
              </a:buClr>
            </a:pPr>
            <a:r>
              <a:rPr lang="en-US" dirty="0" err="1">
                <a:solidFill>
                  <a:schemeClr val="dk1"/>
                </a:solidFill>
                <a:latin typeface="+mn-lt"/>
              </a:rPr>
              <a:t>Evolinc</a:t>
            </a:r>
            <a:r>
              <a:rPr lang="en-US" dirty="0">
                <a:solidFill>
                  <a:schemeClr val="dk1"/>
                </a:solidFill>
                <a:latin typeface="+mn-lt"/>
              </a:rPr>
              <a:t>-I output</a:t>
            </a:r>
          </a:p>
        </p:txBody>
      </p:sp>
      <p:sp>
        <p:nvSpPr>
          <p:cNvPr id="368" name="Shape 368"/>
          <p:cNvSpPr/>
          <p:nvPr/>
        </p:nvSpPr>
        <p:spPr>
          <a:xfrm rot="-5400000">
            <a:off x="6837814" y="2370319"/>
            <a:ext cx="492900" cy="319336"/>
          </a:xfrm>
          <a:prstGeom prst="rightArrow">
            <a:avLst>
              <a:gd name="adj1" fmla="val 50000"/>
              <a:gd name="adj2" fmla="val 50000"/>
            </a:avLst>
          </a:prstGeom>
          <a:solidFill>
            <a:srgbClr val="004471"/>
          </a:solidFill>
          <a:ln>
            <a:noFill/>
          </a:ln>
        </p:spPr>
        <p:txBody>
          <a:bodyPr lIns="91395" tIns="91395" rIns="91395" bIns="91395" anchor="ctr" anchorCtr="0">
            <a:noAutofit/>
          </a:bodyPr>
          <a:lstStyle/>
          <a:p>
            <a:endParaRPr>
              <a:latin typeface="+mn-lt"/>
            </a:endParaRPr>
          </a:p>
        </p:txBody>
      </p:sp>
      <p:sp>
        <p:nvSpPr>
          <p:cNvPr id="369" name="Shape 369"/>
          <p:cNvSpPr txBox="1"/>
          <p:nvPr/>
        </p:nvSpPr>
        <p:spPr>
          <a:xfrm>
            <a:off x="6098095" y="1436424"/>
            <a:ext cx="1972334" cy="689100"/>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buClr>
                <a:schemeClr val="dk1"/>
              </a:buClr>
            </a:pPr>
            <a:r>
              <a:rPr lang="en-US" dirty="0" err="1">
                <a:solidFill>
                  <a:schemeClr val="dk1"/>
                </a:solidFill>
                <a:latin typeface="+mn-lt"/>
              </a:rPr>
              <a:t>Evolinc</a:t>
            </a:r>
            <a:r>
              <a:rPr lang="en-US" dirty="0">
                <a:solidFill>
                  <a:schemeClr val="dk1"/>
                </a:solidFill>
                <a:latin typeface="+mn-lt"/>
              </a:rPr>
              <a:t>-I output</a:t>
            </a:r>
          </a:p>
        </p:txBody>
      </p:sp>
      <p:sp>
        <p:nvSpPr>
          <p:cNvPr id="370" name="Shape 370"/>
          <p:cNvSpPr/>
          <p:nvPr/>
        </p:nvSpPr>
        <p:spPr>
          <a:xfrm rot="5400000">
            <a:off x="1913387" y="2540714"/>
            <a:ext cx="492900" cy="319334"/>
          </a:xfrm>
          <a:prstGeom prst="rightArrow">
            <a:avLst>
              <a:gd name="adj1" fmla="val 50000"/>
              <a:gd name="adj2" fmla="val 50000"/>
            </a:avLst>
          </a:prstGeom>
          <a:solidFill>
            <a:srgbClr val="004471"/>
          </a:solidFill>
          <a:ln>
            <a:noFill/>
          </a:ln>
        </p:spPr>
        <p:txBody>
          <a:bodyPr lIns="91395" tIns="91395" rIns="91395" bIns="91395" anchor="ctr" anchorCtr="0">
            <a:noAutofit/>
          </a:bodyPr>
          <a:lstStyle/>
          <a:p>
            <a:endParaRPr>
              <a:latin typeface="+mn-lt"/>
            </a:endParaRPr>
          </a:p>
        </p:txBody>
      </p:sp>
      <p:sp>
        <p:nvSpPr>
          <p:cNvPr id="53" name="Shape 219"/>
          <p:cNvSpPr txBox="1"/>
          <p:nvPr/>
        </p:nvSpPr>
        <p:spPr>
          <a:xfrm>
            <a:off x="2545061" y="6087950"/>
            <a:ext cx="1434135"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Discovery </a:t>
            </a:r>
          </a:p>
          <a:p>
            <a:pPr algn="ctr">
              <a:buClr>
                <a:srgbClr val="000000"/>
              </a:buClr>
              <a:buSzPct val="25000"/>
            </a:pPr>
            <a:r>
              <a:rPr lang="en-US" sz="1200" b="1" dirty="0"/>
              <a:t>Environment</a:t>
            </a:r>
          </a:p>
        </p:txBody>
      </p:sp>
      <p:sp>
        <p:nvSpPr>
          <p:cNvPr id="54" name="Shape 220"/>
          <p:cNvSpPr txBox="1"/>
          <p:nvPr/>
        </p:nvSpPr>
        <p:spPr>
          <a:xfrm>
            <a:off x="4024660" y="6086294"/>
            <a:ext cx="1117783" cy="318600"/>
          </a:xfrm>
          <a:prstGeom prst="rect">
            <a:avLst/>
          </a:prstGeom>
          <a:noFill/>
          <a:ln>
            <a:noFill/>
          </a:ln>
        </p:spPr>
        <p:txBody>
          <a:bodyPr lIns="91395" tIns="91395" rIns="91395" bIns="91395" anchor="t" anchorCtr="0">
            <a:noAutofit/>
          </a:bodyPr>
          <a:lstStyle/>
          <a:p>
            <a:pPr>
              <a:buClr>
                <a:srgbClr val="000000"/>
              </a:buClr>
              <a:buSzPct val="25000"/>
            </a:pPr>
            <a:r>
              <a:rPr lang="en-US" sz="1200" b="1" dirty="0"/>
              <a:t>Atmosphere</a:t>
            </a:r>
          </a:p>
        </p:txBody>
      </p:sp>
      <p:sp>
        <p:nvSpPr>
          <p:cNvPr id="55" name="Shape 236"/>
          <p:cNvSpPr txBox="1"/>
          <p:nvPr/>
        </p:nvSpPr>
        <p:spPr>
          <a:xfrm>
            <a:off x="3849202" y="6383702"/>
            <a:ext cx="1468696" cy="474298"/>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 New additions</a:t>
            </a:r>
          </a:p>
        </p:txBody>
      </p:sp>
      <p:sp>
        <p:nvSpPr>
          <p:cNvPr id="56" name="Shape 237"/>
          <p:cNvSpPr/>
          <p:nvPr/>
        </p:nvSpPr>
        <p:spPr>
          <a:xfrm>
            <a:off x="2957077" y="6027817"/>
            <a:ext cx="582360" cy="101296"/>
          </a:xfrm>
          <a:prstGeom prst="rect">
            <a:avLst/>
          </a:prstGeom>
          <a:solidFill>
            <a:srgbClr val="ED6D23"/>
          </a:solidFill>
          <a:ln>
            <a:noFill/>
          </a:ln>
        </p:spPr>
        <p:txBody>
          <a:bodyPr lIns="91395" tIns="45686" rIns="91395" bIns="45686" anchor="ctr" anchorCtr="0">
            <a:noAutofit/>
          </a:bodyPr>
          <a:lstStyle/>
          <a:p>
            <a:pPr algn="ctr">
              <a:buClr>
                <a:srgbClr val="000000"/>
              </a:buClr>
            </a:pPr>
            <a:endParaRPr>
              <a:solidFill>
                <a:srgbClr val="ED6D23"/>
              </a:solidFill>
            </a:endParaRPr>
          </a:p>
        </p:txBody>
      </p:sp>
      <p:sp>
        <p:nvSpPr>
          <p:cNvPr id="57" name="Shape 238"/>
          <p:cNvSpPr/>
          <p:nvPr/>
        </p:nvSpPr>
        <p:spPr>
          <a:xfrm>
            <a:off x="4296182" y="6026855"/>
            <a:ext cx="574739" cy="101296"/>
          </a:xfrm>
          <a:prstGeom prst="rect">
            <a:avLst/>
          </a:prstGeom>
          <a:solidFill>
            <a:srgbClr val="0971AB"/>
          </a:solidFill>
          <a:ln>
            <a:noFill/>
          </a:ln>
        </p:spPr>
        <p:txBody>
          <a:bodyPr lIns="91395" tIns="45686" rIns="91395" bIns="45686" anchor="ctr" anchorCtr="0">
            <a:noAutofit/>
          </a:bodyPr>
          <a:lstStyle/>
          <a:p>
            <a:pPr algn="ctr">
              <a:buClr>
                <a:srgbClr val="000000"/>
              </a:buClr>
            </a:pPr>
            <a:endParaRPr>
              <a:solidFill>
                <a:schemeClr val="lt1"/>
              </a:solidFill>
            </a:endParaRPr>
          </a:p>
        </p:txBody>
      </p:sp>
      <p:sp>
        <p:nvSpPr>
          <p:cNvPr id="58" name="Shape 239"/>
          <p:cNvSpPr txBox="1"/>
          <p:nvPr/>
        </p:nvSpPr>
        <p:spPr>
          <a:xfrm>
            <a:off x="5325021" y="6086294"/>
            <a:ext cx="1117783"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Both </a:t>
            </a:r>
          </a:p>
          <a:p>
            <a:pPr algn="ctr">
              <a:buClr>
                <a:srgbClr val="000000"/>
              </a:buClr>
              <a:buSzPct val="25000"/>
            </a:pPr>
            <a:r>
              <a:rPr lang="en-US" sz="1200" b="1" dirty="0"/>
              <a:t>(DE &amp; </a:t>
            </a:r>
            <a:r>
              <a:rPr lang="en-US" sz="1200" b="1" dirty="0" err="1"/>
              <a:t>Atmo</a:t>
            </a:r>
            <a:r>
              <a:rPr lang="en-US" sz="1200" b="1" dirty="0"/>
              <a:t>)</a:t>
            </a:r>
          </a:p>
        </p:txBody>
      </p:sp>
      <p:sp>
        <p:nvSpPr>
          <p:cNvPr id="59" name="Shape 240"/>
          <p:cNvSpPr/>
          <p:nvPr/>
        </p:nvSpPr>
        <p:spPr>
          <a:xfrm>
            <a:off x="5566924" y="6026855"/>
            <a:ext cx="574739" cy="101296"/>
          </a:xfrm>
          <a:prstGeom prst="rect">
            <a:avLst/>
          </a:prstGeom>
          <a:solidFill>
            <a:srgbClr val="AA2173"/>
          </a:solidFill>
          <a:ln>
            <a:noFill/>
          </a:ln>
        </p:spPr>
        <p:txBody>
          <a:bodyPr lIns="91395" tIns="45686" rIns="91395" bIns="45686" anchor="ctr" anchorCtr="0">
            <a:noAutofit/>
          </a:bodyPr>
          <a:lstStyle/>
          <a:p>
            <a:pPr algn="ctr">
              <a:buClr>
                <a:srgbClr val="000000"/>
              </a:buClr>
            </a:pPr>
            <a:endParaRPr>
              <a:solidFill>
                <a:schemeClr val="lt1"/>
              </a:solidFill>
            </a:endParaRPr>
          </a:p>
        </p:txBody>
      </p:sp>
      <p:sp>
        <p:nvSpPr>
          <p:cNvPr id="31" name="Shape 370"/>
          <p:cNvSpPr/>
          <p:nvPr/>
        </p:nvSpPr>
        <p:spPr>
          <a:xfrm rot="5400000">
            <a:off x="1922339" y="4221347"/>
            <a:ext cx="492900" cy="319334"/>
          </a:xfrm>
          <a:prstGeom prst="rightArrow">
            <a:avLst>
              <a:gd name="adj1" fmla="val 50000"/>
              <a:gd name="adj2" fmla="val 50000"/>
            </a:avLst>
          </a:prstGeom>
          <a:solidFill>
            <a:srgbClr val="004471"/>
          </a:solidFill>
          <a:ln>
            <a:noFill/>
          </a:ln>
        </p:spPr>
        <p:txBody>
          <a:bodyPr lIns="91395" tIns="91395" rIns="91395" bIns="91395" anchor="ctr" anchorCtr="0">
            <a:noAutofit/>
          </a:bodyPr>
          <a:lstStyle/>
          <a:p>
            <a:endParaRPr>
              <a:latin typeface="+mn-lt"/>
            </a:endParaRPr>
          </a:p>
        </p:txBody>
      </p:sp>
      <p:sp>
        <p:nvSpPr>
          <p:cNvPr id="32" name="Shape 342"/>
          <p:cNvSpPr/>
          <p:nvPr/>
        </p:nvSpPr>
        <p:spPr>
          <a:xfrm>
            <a:off x="5696990" y="5006425"/>
            <a:ext cx="453508" cy="287400"/>
          </a:xfrm>
          <a:prstGeom prst="rightArrow">
            <a:avLst>
              <a:gd name="adj1" fmla="val 50000"/>
              <a:gd name="adj2" fmla="val 50000"/>
            </a:avLst>
          </a:prstGeom>
          <a:solidFill>
            <a:srgbClr val="004471"/>
          </a:solidFill>
          <a:ln>
            <a:noFill/>
          </a:ln>
        </p:spPr>
        <p:txBody>
          <a:bodyPr lIns="91395" tIns="91395" rIns="91395" bIns="91395" anchor="ctr" anchorCtr="0">
            <a:noAutofit/>
          </a:bodyPr>
          <a:lstStyle/>
          <a:p>
            <a:endParaRPr>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5" name="Rounded Rectangle 4"/>
          <p:cNvSpPr/>
          <p:nvPr/>
        </p:nvSpPr>
        <p:spPr>
          <a:xfrm>
            <a:off x="1452028" y="941770"/>
            <a:ext cx="605367" cy="448734"/>
          </a:xfrm>
          <a:prstGeom prst="roundRect">
            <a:avLst/>
          </a:prstGeom>
        </p:spPr>
        <p:style>
          <a:lnRef idx="1">
            <a:schemeClr val="accent1"/>
          </a:lnRef>
          <a:fillRef idx="3">
            <a:schemeClr val="accent1"/>
          </a:fillRef>
          <a:effectRef idx="2">
            <a:schemeClr val="accent1"/>
          </a:effectRef>
          <a:fontRef idx="minor">
            <a:schemeClr val="lt1"/>
          </a:fontRef>
        </p:style>
        <p:txBody>
          <a:bodyPr lIns="91410" tIns="45706" rIns="91410" bIns="45706" spcCol="0" rtlCol="0" anchor="ctr"/>
          <a:lstStyle/>
          <a:p>
            <a:pPr algn="ctr"/>
            <a:endParaRPr lang="en-US"/>
          </a:p>
        </p:txBody>
      </p:sp>
      <p:cxnSp>
        <p:nvCxnSpPr>
          <p:cNvPr id="379" name="Shape 379"/>
          <p:cNvCxnSpPr/>
          <p:nvPr/>
        </p:nvCxnSpPr>
        <p:spPr>
          <a:xfrm flipV="1">
            <a:off x="1349515" y="5372023"/>
            <a:ext cx="318268" cy="2"/>
          </a:xfrm>
          <a:prstGeom prst="straightConnector1">
            <a:avLst/>
          </a:prstGeom>
          <a:noFill/>
          <a:ln w="25400" cap="flat" cmpd="sng">
            <a:solidFill>
              <a:srgbClr val="142248"/>
            </a:solidFill>
            <a:prstDash val="solid"/>
            <a:round/>
            <a:headEnd type="none" w="med" len="med"/>
            <a:tailEnd type="none" w="med" len="med"/>
          </a:ln>
        </p:spPr>
      </p:cxnSp>
      <p:cxnSp>
        <p:nvCxnSpPr>
          <p:cNvPr id="377" name="Shape 377"/>
          <p:cNvCxnSpPr/>
          <p:nvPr/>
        </p:nvCxnSpPr>
        <p:spPr>
          <a:xfrm>
            <a:off x="1158677" y="3564187"/>
            <a:ext cx="859499" cy="12300"/>
          </a:xfrm>
          <a:prstGeom prst="straightConnector1">
            <a:avLst/>
          </a:prstGeom>
          <a:noFill/>
          <a:ln w="25400" cap="flat" cmpd="sng">
            <a:solidFill>
              <a:srgbClr val="142248"/>
            </a:solidFill>
            <a:prstDash val="solid"/>
            <a:round/>
            <a:headEnd type="none" w="med" len="med"/>
            <a:tailEnd type="none" w="med" len="med"/>
          </a:ln>
        </p:spPr>
      </p:cxnSp>
      <p:cxnSp>
        <p:nvCxnSpPr>
          <p:cNvPr id="378" name="Shape 378"/>
          <p:cNvCxnSpPr/>
          <p:nvPr/>
        </p:nvCxnSpPr>
        <p:spPr>
          <a:xfrm>
            <a:off x="1333493" y="1770094"/>
            <a:ext cx="334290" cy="0"/>
          </a:xfrm>
          <a:prstGeom prst="straightConnector1">
            <a:avLst/>
          </a:prstGeom>
          <a:noFill/>
          <a:ln w="25400" cap="flat" cmpd="sng">
            <a:solidFill>
              <a:srgbClr val="142248"/>
            </a:solidFill>
            <a:prstDash val="solid"/>
            <a:round/>
            <a:headEnd type="none" w="med" len="med"/>
            <a:tailEnd type="none" w="med" len="med"/>
          </a:ln>
        </p:spPr>
      </p:cxnSp>
      <p:cxnSp>
        <p:nvCxnSpPr>
          <p:cNvPr id="380" name="Shape 380"/>
          <p:cNvCxnSpPr/>
          <p:nvPr/>
        </p:nvCxnSpPr>
        <p:spPr>
          <a:xfrm>
            <a:off x="1346550" y="1767525"/>
            <a:ext cx="0" cy="3614700"/>
          </a:xfrm>
          <a:prstGeom prst="straightConnector1">
            <a:avLst/>
          </a:prstGeom>
          <a:noFill/>
          <a:ln w="25400" cap="flat" cmpd="sng">
            <a:solidFill>
              <a:srgbClr val="142248"/>
            </a:solidFill>
            <a:prstDash val="solid"/>
            <a:round/>
            <a:headEnd type="none" w="med" len="med"/>
            <a:tailEnd type="none" w="med" len="med"/>
          </a:ln>
        </p:spPr>
      </p:cxnSp>
      <p:sp>
        <p:nvSpPr>
          <p:cNvPr id="381" name="Shape 381"/>
          <p:cNvSpPr txBox="1"/>
          <p:nvPr/>
        </p:nvSpPr>
        <p:spPr>
          <a:xfrm>
            <a:off x="1583115" y="4732123"/>
            <a:ext cx="7348500" cy="639900"/>
          </a:xfrm>
          <a:prstGeom prst="rect">
            <a:avLst/>
          </a:prstGeom>
          <a:solidFill>
            <a:srgbClr val="EFEFEF"/>
          </a:solidFill>
          <a:ln>
            <a:noFill/>
          </a:ln>
        </p:spPr>
        <p:txBody>
          <a:bodyPr lIns="156400" tIns="156400" rIns="156400" bIns="156400" anchor="ctr" anchorCtr="0">
            <a:noAutofit/>
          </a:bodyPr>
          <a:lstStyle/>
          <a:p>
            <a:pPr algn="ctr">
              <a:lnSpc>
                <a:spcPct val="90000"/>
              </a:lnSpc>
              <a:buClr>
                <a:srgbClr val="000000"/>
              </a:buClr>
              <a:buSzPct val="25000"/>
            </a:pPr>
            <a:r>
              <a:rPr lang="en-US" sz="2200">
                <a:latin typeface="+mn-lt"/>
                <a:ea typeface="Calibri"/>
                <a:cs typeface="Calibri"/>
                <a:sym typeface="Calibri"/>
              </a:rPr>
              <a:t>Genome Assembly Analysis</a:t>
            </a:r>
          </a:p>
        </p:txBody>
      </p:sp>
      <p:sp>
        <p:nvSpPr>
          <p:cNvPr id="382" name="Shape 382"/>
          <p:cNvSpPr/>
          <p:nvPr/>
        </p:nvSpPr>
        <p:spPr>
          <a:xfrm>
            <a:off x="3053350" y="5348292"/>
            <a:ext cx="1469400" cy="545100"/>
          </a:xfrm>
          <a:prstGeom prst="rect">
            <a:avLst/>
          </a:prstGeom>
          <a:solidFill>
            <a:srgbClr val="CFD7E7">
              <a:alpha val="89410"/>
            </a:srgbClr>
          </a:solidFill>
          <a:ln w="9525" cap="flat" cmpd="sng">
            <a:solidFill>
              <a:srgbClr val="CFD7E7">
                <a:alpha val="89410"/>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383" name="Shape 383"/>
          <p:cNvSpPr txBox="1"/>
          <p:nvPr/>
        </p:nvSpPr>
        <p:spPr>
          <a:xfrm>
            <a:off x="2876888" y="5337530"/>
            <a:ext cx="1784012" cy="545100"/>
          </a:xfrm>
          <a:prstGeom prst="rect">
            <a:avLst/>
          </a:prstGeom>
          <a:solidFill>
            <a:srgbClr val="EFEFEF"/>
          </a:solidFill>
          <a:ln>
            <a:noFill/>
          </a:ln>
        </p:spPr>
        <p:txBody>
          <a:bodyPr lIns="113739" tIns="20294" rIns="113739" bIns="20294" anchor="ctr" anchorCtr="0">
            <a:noAutofit/>
          </a:bodyPr>
          <a:lstStyle/>
          <a:p>
            <a:pPr algn="ctr">
              <a:lnSpc>
                <a:spcPct val="90000"/>
              </a:lnSpc>
              <a:buClr>
                <a:schemeClr val="dk1"/>
              </a:buClr>
              <a:buSzPct val="25000"/>
            </a:pPr>
            <a:r>
              <a:rPr lang="en-US" sz="1600" dirty="0">
                <a:solidFill>
                  <a:schemeClr val="dk1"/>
                </a:solidFill>
                <a:latin typeface="+mn-lt"/>
                <a:ea typeface="Calibri"/>
                <a:cs typeface="Calibri"/>
                <a:sym typeface="Calibri"/>
              </a:rPr>
              <a:t>Get correctness via </a:t>
            </a:r>
            <a:r>
              <a:rPr lang="en-US" sz="1600" b="1" dirty="0">
                <a:solidFill>
                  <a:srgbClr val="ED6D23"/>
                </a:solidFill>
                <a:latin typeface="+mn-lt"/>
                <a:ea typeface="Calibri"/>
                <a:cs typeface="Calibri"/>
                <a:sym typeface="Calibri"/>
              </a:rPr>
              <a:t>GAGE</a:t>
            </a:r>
          </a:p>
        </p:txBody>
      </p:sp>
      <p:sp>
        <p:nvSpPr>
          <p:cNvPr id="384" name="Shape 384"/>
          <p:cNvSpPr/>
          <p:nvPr/>
        </p:nvSpPr>
        <p:spPr>
          <a:xfrm>
            <a:off x="4522689" y="5348292"/>
            <a:ext cx="1469400" cy="545100"/>
          </a:xfrm>
          <a:prstGeom prst="rect">
            <a:avLst/>
          </a:prstGeom>
          <a:solidFill>
            <a:srgbClr val="CFD7E7">
              <a:alpha val="89410"/>
            </a:srgbClr>
          </a:solidFill>
          <a:ln w="9525" cap="flat" cmpd="sng">
            <a:solidFill>
              <a:srgbClr val="CFD7E7">
                <a:alpha val="89410"/>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385" name="Shape 385"/>
          <p:cNvSpPr txBox="1"/>
          <p:nvPr/>
        </p:nvSpPr>
        <p:spPr>
          <a:xfrm>
            <a:off x="4516339" y="5337530"/>
            <a:ext cx="1469400" cy="545100"/>
          </a:xfrm>
          <a:prstGeom prst="rect">
            <a:avLst/>
          </a:prstGeom>
          <a:solidFill>
            <a:srgbClr val="EFEFEF"/>
          </a:solidFill>
          <a:ln>
            <a:noFill/>
          </a:ln>
        </p:spPr>
        <p:txBody>
          <a:bodyPr lIns="113739" tIns="20294" rIns="113739" bIns="20294" anchor="ctr" anchorCtr="0">
            <a:noAutofit/>
          </a:bodyPr>
          <a:lstStyle/>
          <a:p>
            <a:pPr algn="ctr">
              <a:lnSpc>
                <a:spcPct val="90000"/>
              </a:lnSpc>
              <a:buClr>
                <a:schemeClr val="dk1"/>
              </a:buClr>
              <a:buSzPct val="25000"/>
            </a:pPr>
            <a:r>
              <a:rPr lang="en-US" sz="1600" dirty="0">
                <a:solidFill>
                  <a:schemeClr val="dk1"/>
                </a:solidFill>
                <a:latin typeface="+mn-lt"/>
                <a:ea typeface="Calibri"/>
                <a:cs typeface="Calibri"/>
                <a:sym typeface="Calibri"/>
              </a:rPr>
              <a:t>Compute </a:t>
            </a:r>
            <a:r>
              <a:rPr lang="en-US" sz="1600" dirty="0" err="1">
                <a:solidFill>
                  <a:schemeClr val="dk1"/>
                </a:solidFill>
                <a:latin typeface="+mn-lt"/>
                <a:ea typeface="Calibri"/>
                <a:cs typeface="Calibri"/>
                <a:sym typeface="Calibri"/>
              </a:rPr>
              <a:t>contig</a:t>
            </a:r>
            <a:r>
              <a:rPr lang="en-US" sz="1600" dirty="0">
                <a:solidFill>
                  <a:schemeClr val="dk1"/>
                </a:solidFill>
                <a:latin typeface="+mn-lt"/>
                <a:ea typeface="Calibri"/>
                <a:cs typeface="Calibri"/>
                <a:sym typeface="Calibri"/>
              </a:rPr>
              <a:t> stats</a:t>
            </a:r>
          </a:p>
        </p:txBody>
      </p:sp>
      <p:sp>
        <p:nvSpPr>
          <p:cNvPr id="386" name="Shape 386"/>
          <p:cNvSpPr/>
          <p:nvPr/>
        </p:nvSpPr>
        <p:spPr>
          <a:xfrm>
            <a:off x="5992028" y="5348292"/>
            <a:ext cx="1469400" cy="545100"/>
          </a:xfrm>
          <a:prstGeom prst="rect">
            <a:avLst/>
          </a:prstGeom>
          <a:solidFill>
            <a:srgbClr val="CFD7E7">
              <a:alpha val="89410"/>
            </a:srgbClr>
          </a:solidFill>
          <a:ln w="9525" cap="flat" cmpd="sng">
            <a:solidFill>
              <a:srgbClr val="CFD7E7">
                <a:alpha val="89410"/>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387" name="Shape 387"/>
          <p:cNvSpPr txBox="1"/>
          <p:nvPr/>
        </p:nvSpPr>
        <p:spPr>
          <a:xfrm>
            <a:off x="5981266" y="5337530"/>
            <a:ext cx="1469400" cy="545100"/>
          </a:xfrm>
          <a:prstGeom prst="rect">
            <a:avLst/>
          </a:prstGeom>
          <a:solidFill>
            <a:srgbClr val="EFEFEF"/>
          </a:solidFill>
          <a:ln>
            <a:noFill/>
          </a:ln>
        </p:spPr>
        <p:txBody>
          <a:bodyPr lIns="113739" tIns="20294" rIns="113739" bIns="20294" anchor="ctr" anchorCtr="0">
            <a:noAutofit/>
          </a:bodyPr>
          <a:lstStyle/>
          <a:p>
            <a:pPr algn="ctr">
              <a:lnSpc>
                <a:spcPct val="90000"/>
              </a:lnSpc>
              <a:buClr>
                <a:schemeClr val="dk1"/>
              </a:buClr>
              <a:buSzPct val="25000"/>
            </a:pPr>
            <a:r>
              <a:rPr lang="en-US" sz="1600" dirty="0">
                <a:solidFill>
                  <a:schemeClr val="dk1"/>
                </a:solidFill>
                <a:latin typeface="+mn-lt"/>
                <a:ea typeface="Calibri"/>
                <a:cs typeface="Calibri"/>
                <a:sym typeface="Calibri"/>
              </a:rPr>
              <a:t>Snap-gene prediction</a:t>
            </a:r>
          </a:p>
        </p:txBody>
      </p:sp>
      <p:sp>
        <p:nvSpPr>
          <p:cNvPr id="388" name="Shape 388"/>
          <p:cNvSpPr/>
          <p:nvPr/>
        </p:nvSpPr>
        <p:spPr>
          <a:xfrm>
            <a:off x="7461367" y="5348292"/>
            <a:ext cx="1469400" cy="545100"/>
          </a:xfrm>
          <a:prstGeom prst="rect">
            <a:avLst/>
          </a:prstGeom>
          <a:solidFill>
            <a:srgbClr val="CFD7E7">
              <a:alpha val="89410"/>
            </a:srgbClr>
          </a:solidFill>
          <a:ln w="9525" cap="flat" cmpd="sng">
            <a:solidFill>
              <a:srgbClr val="CFD7E7">
                <a:alpha val="89410"/>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389" name="Shape 389"/>
          <p:cNvSpPr txBox="1"/>
          <p:nvPr/>
        </p:nvSpPr>
        <p:spPr>
          <a:xfrm>
            <a:off x="7450605" y="5337530"/>
            <a:ext cx="1469400" cy="545100"/>
          </a:xfrm>
          <a:prstGeom prst="rect">
            <a:avLst/>
          </a:prstGeom>
          <a:solidFill>
            <a:srgbClr val="EFEFEF"/>
          </a:solidFill>
          <a:ln>
            <a:noFill/>
          </a:ln>
        </p:spPr>
        <p:txBody>
          <a:bodyPr lIns="113739" tIns="20294" rIns="113739" bIns="20294" anchor="ctr" anchorCtr="0">
            <a:noAutofit/>
          </a:bodyPr>
          <a:lstStyle/>
          <a:p>
            <a:pPr algn="ctr">
              <a:lnSpc>
                <a:spcPct val="90000"/>
              </a:lnSpc>
              <a:buClr>
                <a:schemeClr val="dk1"/>
              </a:buClr>
              <a:buSzPct val="25000"/>
            </a:pPr>
            <a:r>
              <a:rPr lang="en-US" sz="1600" b="1" dirty="0">
                <a:solidFill>
                  <a:srgbClr val="ED6D23"/>
                </a:solidFill>
                <a:latin typeface="+mn-lt"/>
                <a:ea typeface="Calibri"/>
                <a:cs typeface="Calibri"/>
                <a:sym typeface="Calibri"/>
              </a:rPr>
              <a:t>QUAST</a:t>
            </a:r>
          </a:p>
        </p:txBody>
      </p:sp>
      <p:sp>
        <p:nvSpPr>
          <p:cNvPr id="390" name="Shape 390"/>
          <p:cNvSpPr txBox="1"/>
          <p:nvPr/>
        </p:nvSpPr>
        <p:spPr>
          <a:xfrm>
            <a:off x="1583115" y="2936979"/>
            <a:ext cx="7348500" cy="639599"/>
          </a:xfrm>
          <a:prstGeom prst="rect">
            <a:avLst/>
          </a:prstGeom>
          <a:solidFill>
            <a:srgbClr val="EFEFEF"/>
          </a:solidFill>
          <a:ln>
            <a:noFill/>
          </a:ln>
        </p:spPr>
        <p:txBody>
          <a:bodyPr lIns="156400" tIns="156400" rIns="156400" bIns="156400" anchor="ctr" anchorCtr="0">
            <a:noAutofit/>
          </a:bodyPr>
          <a:lstStyle/>
          <a:p>
            <a:pPr algn="ctr">
              <a:lnSpc>
                <a:spcPct val="90000"/>
              </a:lnSpc>
              <a:buClr>
                <a:srgbClr val="000000"/>
              </a:buClr>
              <a:buSzPct val="25000"/>
            </a:pPr>
            <a:r>
              <a:rPr lang="en-US" sz="2200" dirty="0">
                <a:latin typeface="+mn-lt"/>
                <a:ea typeface="Calibri"/>
                <a:cs typeface="Calibri"/>
                <a:sym typeface="Calibri"/>
              </a:rPr>
              <a:t>Whole Genome Assembly</a:t>
            </a:r>
          </a:p>
        </p:txBody>
      </p:sp>
      <p:sp>
        <p:nvSpPr>
          <p:cNvPr id="391" name="Shape 391"/>
          <p:cNvSpPr/>
          <p:nvPr/>
        </p:nvSpPr>
        <p:spPr>
          <a:xfrm>
            <a:off x="1584013" y="3567132"/>
            <a:ext cx="1469399" cy="544800"/>
          </a:xfrm>
          <a:prstGeom prst="rect">
            <a:avLst/>
          </a:prstGeom>
          <a:solidFill>
            <a:srgbClr val="CFD7E7">
              <a:alpha val="89410"/>
            </a:srgbClr>
          </a:solidFill>
          <a:ln w="9525" cap="flat" cmpd="sng">
            <a:solidFill>
              <a:srgbClr val="CFD7E7">
                <a:alpha val="89410"/>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392" name="Shape 392"/>
          <p:cNvSpPr txBox="1"/>
          <p:nvPr/>
        </p:nvSpPr>
        <p:spPr>
          <a:xfrm>
            <a:off x="1584003" y="3556363"/>
            <a:ext cx="1375657" cy="544800"/>
          </a:xfrm>
          <a:prstGeom prst="rect">
            <a:avLst/>
          </a:prstGeom>
          <a:solidFill>
            <a:srgbClr val="EFEFEF"/>
          </a:solidFill>
          <a:ln>
            <a:noFill/>
          </a:ln>
        </p:spPr>
        <p:txBody>
          <a:bodyPr lIns="113739" tIns="20294" rIns="113739" bIns="20294" anchor="ctr" anchorCtr="0">
            <a:noAutofit/>
          </a:bodyPr>
          <a:lstStyle/>
          <a:p>
            <a:pPr algn="ctr">
              <a:lnSpc>
                <a:spcPct val="90000"/>
              </a:lnSpc>
              <a:buClr>
                <a:schemeClr val="dk1"/>
              </a:buClr>
              <a:buSzPct val="25000"/>
            </a:pPr>
            <a:r>
              <a:rPr lang="en-US" sz="1600" b="1" dirty="0" err="1">
                <a:solidFill>
                  <a:srgbClr val="ED6D23"/>
                </a:solidFill>
                <a:latin typeface="+mn-lt"/>
                <a:ea typeface="Calibri"/>
                <a:cs typeface="Calibri"/>
                <a:sym typeface="Calibri"/>
              </a:rPr>
              <a:t>AllPathsLG</a:t>
            </a:r>
            <a:endParaRPr lang="en-US" sz="1600" b="1" dirty="0">
              <a:solidFill>
                <a:srgbClr val="ED6D23"/>
              </a:solidFill>
              <a:latin typeface="+mn-lt"/>
              <a:ea typeface="Calibri"/>
              <a:cs typeface="Calibri"/>
              <a:sym typeface="Calibri"/>
            </a:endParaRPr>
          </a:p>
        </p:txBody>
      </p:sp>
      <p:sp>
        <p:nvSpPr>
          <p:cNvPr id="393" name="Shape 393"/>
          <p:cNvSpPr/>
          <p:nvPr/>
        </p:nvSpPr>
        <p:spPr>
          <a:xfrm>
            <a:off x="3053350" y="3567132"/>
            <a:ext cx="1469400" cy="544800"/>
          </a:xfrm>
          <a:prstGeom prst="rect">
            <a:avLst/>
          </a:prstGeom>
          <a:solidFill>
            <a:srgbClr val="CFD7E7">
              <a:alpha val="89410"/>
            </a:srgbClr>
          </a:solidFill>
          <a:ln w="9525" cap="flat" cmpd="sng">
            <a:solidFill>
              <a:srgbClr val="CFD7E7">
                <a:alpha val="89410"/>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394" name="Shape 394"/>
          <p:cNvSpPr txBox="1"/>
          <p:nvPr/>
        </p:nvSpPr>
        <p:spPr>
          <a:xfrm>
            <a:off x="2824751" y="3556370"/>
            <a:ext cx="1836151" cy="544800"/>
          </a:xfrm>
          <a:prstGeom prst="rect">
            <a:avLst/>
          </a:prstGeom>
          <a:solidFill>
            <a:srgbClr val="EFEFEF"/>
          </a:solidFill>
          <a:ln>
            <a:noFill/>
          </a:ln>
        </p:spPr>
        <p:txBody>
          <a:bodyPr lIns="113739" tIns="20294" rIns="113739" bIns="20294" anchor="ctr" anchorCtr="0">
            <a:noAutofit/>
          </a:bodyPr>
          <a:lstStyle/>
          <a:p>
            <a:pPr algn="ctr">
              <a:lnSpc>
                <a:spcPct val="90000"/>
              </a:lnSpc>
              <a:buClr>
                <a:srgbClr val="000000"/>
              </a:buClr>
              <a:buSzPct val="25000"/>
            </a:pPr>
            <a:r>
              <a:rPr lang="en-US" sz="1600" b="1" dirty="0">
                <a:solidFill>
                  <a:srgbClr val="ED6D23"/>
                </a:solidFill>
                <a:latin typeface="+mn-lt"/>
                <a:ea typeface="Calibri"/>
                <a:cs typeface="Calibri"/>
                <a:sym typeface="Calibri"/>
              </a:rPr>
              <a:t>SOAPdenovo-2</a:t>
            </a:r>
          </a:p>
        </p:txBody>
      </p:sp>
      <p:sp>
        <p:nvSpPr>
          <p:cNvPr id="395" name="Shape 395"/>
          <p:cNvSpPr/>
          <p:nvPr/>
        </p:nvSpPr>
        <p:spPr>
          <a:xfrm>
            <a:off x="4522689" y="3567132"/>
            <a:ext cx="1469400" cy="544800"/>
          </a:xfrm>
          <a:prstGeom prst="rect">
            <a:avLst/>
          </a:prstGeom>
          <a:solidFill>
            <a:srgbClr val="CFD7E7">
              <a:alpha val="89410"/>
            </a:srgbClr>
          </a:solidFill>
          <a:ln w="9525" cap="flat" cmpd="sng">
            <a:solidFill>
              <a:srgbClr val="CFD7E7">
                <a:alpha val="89410"/>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396" name="Shape 396"/>
          <p:cNvSpPr txBox="1"/>
          <p:nvPr/>
        </p:nvSpPr>
        <p:spPr>
          <a:xfrm>
            <a:off x="4487916" y="3556363"/>
            <a:ext cx="1213955" cy="544800"/>
          </a:xfrm>
          <a:prstGeom prst="rect">
            <a:avLst/>
          </a:prstGeom>
          <a:solidFill>
            <a:srgbClr val="EFEFEF"/>
          </a:solidFill>
          <a:ln>
            <a:noFill/>
          </a:ln>
        </p:spPr>
        <p:txBody>
          <a:bodyPr lIns="113739" tIns="20294" rIns="113739" bIns="20294" anchor="ctr" anchorCtr="0">
            <a:noAutofit/>
          </a:bodyPr>
          <a:lstStyle/>
          <a:p>
            <a:pPr algn="ctr">
              <a:lnSpc>
                <a:spcPct val="90000"/>
              </a:lnSpc>
              <a:buClr>
                <a:schemeClr val="dk1"/>
              </a:buClr>
              <a:buSzPct val="25000"/>
            </a:pPr>
            <a:r>
              <a:rPr lang="en-US" sz="1600" b="1" dirty="0">
                <a:solidFill>
                  <a:srgbClr val="ED6D23"/>
                </a:solidFill>
                <a:latin typeface="+mn-lt"/>
                <a:ea typeface="Calibri"/>
                <a:cs typeface="Calibri"/>
                <a:sym typeface="Calibri"/>
              </a:rPr>
              <a:t>Velvet</a:t>
            </a:r>
          </a:p>
        </p:txBody>
      </p:sp>
      <p:sp>
        <p:nvSpPr>
          <p:cNvPr id="397" name="Shape 397"/>
          <p:cNvSpPr/>
          <p:nvPr/>
        </p:nvSpPr>
        <p:spPr>
          <a:xfrm>
            <a:off x="5992028" y="3567132"/>
            <a:ext cx="1469400" cy="544800"/>
          </a:xfrm>
          <a:prstGeom prst="rect">
            <a:avLst/>
          </a:prstGeom>
          <a:solidFill>
            <a:srgbClr val="CFD7E7">
              <a:alpha val="89410"/>
            </a:srgbClr>
          </a:solidFill>
          <a:ln w="9525" cap="flat" cmpd="sng">
            <a:solidFill>
              <a:srgbClr val="CFD7E7">
                <a:alpha val="89410"/>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398" name="Shape 398"/>
          <p:cNvSpPr txBox="1"/>
          <p:nvPr/>
        </p:nvSpPr>
        <p:spPr>
          <a:xfrm>
            <a:off x="5446997" y="3556363"/>
            <a:ext cx="1117200" cy="544800"/>
          </a:xfrm>
          <a:prstGeom prst="rect">
            <a:avLst/>
          </a:prstGeom>
          <a:solidFill>
            <a:srgbClr val="EFEFEF"/>
          </a:solidFill>
          <a:ln>
            <a:noFill/>
          </a:ln>
        </p:spPr>
        <p:txBody>
          <a:bodyPr lIns="113739" tIns="20294" rIns="113739" bIns="20294" anchor="ctr" anchorCtr="0">
            <a:noAutofit/>
          </a:bodyPr>
          <a:lstStyle/>
          <a:p>
            <a:pPr algn="ctr">
              <a:lnSpc>
                <a:spcPct val="90000"/>
              </a:lnSpc>
              <a:buClr>
                <a:srgbClr val="000000"/>
              </a:buClr>
              <a:buSzPct val="25000"/>
            </a:pPr>
            <a:r>
              <a:rPr lang="en-US" sz="1600" b="1" dirty="0">
                <a:solidFill>
                  <a:srgbClr val="ED6D23"/>
                </a:solidFill>
                <a:latin typeface="+mn-lt"/>
                <a:ea typeface="Calibri"/>
                <a:cs typeface="Calibri"/>
                <a:sym typeface="Calibri"/>
              </a:rPr>
              <a:t>Ray</a:t>
            </a:r>
          </a:p>
        </p:txBody>
      </p:sp>
      <p:sp>
        <p:nvSpPr>
          <p:cNvPr id="399" name="Shape 399"/>
          <p:cNvSpPr/>
          <p:nvPr/>
        </p:nvSpPr>
        <p:spPr>
          <a:xfrm>
            <a:off x="7461367" y="3567132"/>
            <a:ext cx="1469400" cy="544800"/>
          </a:xfrm>
          <a:prstGeom prst="rect">
            <a:avLst/>
          </a:prstGeom>
          <a:solidFill>
            <a:srgbClr val="CFD7E7">
              <a:alpha val="89410"/>
            </a:srgbClr>
          </a:solidFill>
          <a:ln w="9525" cap="flat" cmpd="sng">
            <a:solidFill>
              <a:srgbClr val="CFD7E7">
                <a:alpha val="89410"/>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400" name="Shape 400"/>
          <p:cNvSpPr txBox="1"/>
          <p:nvPr/>
        </p:nvSpPr>
        <p:spPr>
          <a:xfrm>
            <a:off x="6470773" y="3556363"/>
            <a:ext cx="1262700" cy="544800"/>
          </a:xfrm>
          <a:prstGeom prst="rect">
            <a:avLst/>
          </a:prstGeom>
          <a:solidFill>
            <a:srgbClr val="EFEFEF"/>
          </a:solidFill>
          <a:ln>
            <a:noFill/>
          </a:ln>
        </p:spPr>
        <p:txBody>
          <a:bodyPr lIns="113739" tIns="20294" rIns="113739" bIns="20294" anchor="ctr" anchorCtr="0">
            <a:noAutofit/>
          </a:bodyPr>
          <a:lstStyle/>
          <a:p>
            <a:pPr algn="ctr">
              <a:lnSpc>
                <a:spcPct val="90000"/>
              </a:lnSpc>
              <a:buClr>
                <a:schemeClr val="dk1"/>
              </a:buClr>
              <a:buSzPct val="25000"/>
            </a:pPr>
            <a:r>
              <a:rPr lang="en-US" sz="1600" b="1" dirty="0" err="1">
                <a:solidFill>
                  <a:srgbClr val="ED6D23"/>
                </a:solidFill>
                <a:latin typeface="+mn-lt"/>
                <a:ea typeface="Calibri"/>
                <a:cs typeface="Calibri"/>
                <a:sym typeface="Calibri"/>
              </a:rPr>
              <a:t>Newbler</a:t>
            </a:r>
            <a:endParaRPr lang="en-US" sz="1600" b="1" dirty="0">
              <a:solidFill>
                <a:srgbClr val="ED6D23"/>
              </a:solidFill>
              <a:latin typeface="+mn-lt"/>
              <a:ea typeface="Calibri"/>
              <a:cs typeface="Calibri"/>
              <a:sym typeface="Calibri"/>
            </a:endParaRPr>
          </a:p>
        </p:txBody>
      </p:sp>
      <p:sp>
        <p:nvSpPr>
          <p:cNvPr id="401" name="Shape 401"/>
          <p:cNvSpPr txBox="1"/>
          <p:nvPr/>
        </p:nvSpPr>
        <p:spPr>
          <a:xfrm>
            <a:off x="1583115" y="1143469"/>
            <a:ext cx="7332566" cy="639600"/>
          </a:xfrm>
          <a:prstGeom prst="rect">
            <a:avLst/>
          </a:prstGeom>
          <a:solidFill>
            <a:srgbClr val="EFEFEF"/>
          </a:solidFill>
          <a:ln>
            <a:noFill/>
          </a:ln>
        </p:spPr>
        <p:txBody>
          <a:bodyPr lIns="156400" tIns="156400" rIns="156400" bIns="156400" anchor="ctr" anchorCtr="0">
            <a:noAutofit/>
          </a:bodyPr>
          <a:lstStyle/>
          <a:p>
            <a:pPr algn="ctr">
              <a:lnSpc>
                <a:spcPct val="90000"/>
              </a:lnSpc>
              <a:buClr>
                <a:srgbClr val="000000"/>
              </a:buClr>
              <a:buSzPct val="25000"/>
            </a:pPr>
            <a:r>
              <a:rPr lang="en-US" sz="2200" dirty="0" err="1">
                <a:latin typeface="+mn-lt"/>
                <a:ea typeface="Calibri"/>
                <a:cs typeface="Calibri"/>
                <a:sym typeface="Calibri"/>
              </a:rPr>
              <a:t>HTProcess</a:t>
            </a:r>
            <a:r>
              <a:rPr lang="en-US" sz="2200" dirty="0">
                <a:latin typeface="+mn-lt"/>
                <a:ea typeface="Calibri"/>
                <a:cs typeface="Calibri"/>
                <a:sym typeface="Calibri"/>
              </a:rPr>
              <a:t> Read Cleanup Workflow</a:t>
            </a:r>
          </a:p>
        </p:txBody>
      </p:sp>
      <p:sp>
        <p:nvSpPr>
          <p:cNvPr id="402" name="Shape 402"/>
          <p:cNvSpPr/>
          <p:nvPr/>
        </p:nvSpPr>
        <p:spPr>
          <a:xfrm>
            <a:off x="1584013" y="1762461"/>
            <a:ext cx="1469399" cy="544800"/>
          </a:xfrm>
          <a:prstGeom prst="rect">
            <a:avLst/>
          </a:prstGeom>
          <a:solidFill>
            <a:srgbClr val="CFD7E7">
              <a:alpha val="89410"/>
            </a:srgbClr>
          </a:solidFill>
          <a:ln w="9525" cap="flat" cmpd="sng">
            <a:solidFill>
              <a:srgbClr val="CFD7E7">
                <a:alpha val="89410"/>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403" name="Shape 403"/>
          <p:cNvSpPr txBox="1"/>
          <p:nvPr/>
        </p:nvSpPr>
        <p:spPr>
          <a:xfrm>
            <a:off x="1584013" y="1751699"/>
            <a:ext cx="1469399" cy="544800"/>
          </a:xfrm>
          <a:prstGeom prst="rect">
            <a:avLst/>
          </a:prstGeom>
          <a:solidFill>
            <a:srgbClr val="EFEFEF"/>
          </a:solidFill>
          <a:ln>
            <a:noFill/>
          </a:ln>
        </p:spPr>
        <p:txBody>
          <a:bodyPr lIns="99518" tIns="17769" rIns="99518" bIns="17769" anchor="ctr" anchorCtr="0">
            <a:noAutofit/>
          </a:bodyPr>
          <a:lstStyle/>
          <a:p>
            <a:pPr algn="ctr">
              <a:lnSpc>
                <a:spcPct val="90000"/>
              </a:lnSpc>
              <a:buClr>
                <a:schemeClr val="dk1"/>
              </a:buClr>
              <a:buSzPct val="25000"/>
            </a:pPr>
            <a:r>
              <a:rPr lang="en-US" sz="1600" b="1" dirty="0" err="1">
                <a:solidFill>
                  <a:srgbClr val="ED6D23"/>
                </a:solidFill>
                <a:latin typeface="+mn-lt"/>
                <a:ea typeface="Calibri"/>
                <a:cs typeface="Calibri"/>
                <a:sym typeface="Calibri"/>
              </a:rPr>
              <a:t>FastQC</a:t>
            </a:r>
            <a:endParaRPr lang="en-US" sz="1600" b="1" dirty="0">
              <a:solidFill>
                <a:srgbClr val="ED6D23"/>
              </a:solidFill>
              <a:latin typeface="+mn-lt"/>
              <a:ea typeface="Calibri"/>
              <a:cs typeface="Calibri"/>
              <a:sym typeface="Calibri"/>
            </a:endParaRPr>
          </a:p>
        </p:txBody>
      </p:sp>
      <p:sp>
        <p:nvSpPr>
          <p:cNvPr id="404" name="Shape 404"/>
          <p:cNvSpPr/>
          <p:nvPr/>
        </p:nvSpPr>
        <p:spPr>
          <a:xfrm>
            <a:off x="4522689" y="1762461"/>
            <a:ext cx="1469400" cy="544800"/>
          </a:xfrm>
          <a:prstGeom prst="rect">
            <a:avLst/>
          </a:prstGeom>
          <a:solidFill>
            <a:srgbClr val="CFD7E7">
              <a:alpha val="89410"/>
            </a:srgbClr>
          </a:solidFill>
          <a:ln w="9525" cap="flat" cmpd="sng">
            <a:solidFill>
              <a:srgbClr val="CFD7E7">
                <a:alpha val="89410"/>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405" name="Shape 405"/>
          <p:cNvSpPr/>
          <p:nvPr/>
        </p:nvSpPr>
        <p:spPr>
          <a:xfrm>
            <a:off x="7461367" y="1762461"/>
            <a:ext cx="1469400" cy="544800"/>
          </a:xfrm>
          <a:prstGeom prst="rect">
            <a:avLst/>
          </a:prstGeom>
          <a:solidFill>
            <a:srgbClr val="CFD7E7">
              <a:alpha val="89410"/>
            </a:srgbClr>
          </a:solidFill>
          <a:ln w="9525" cap="flat" cmpd="sng">
            <a:solidFill>
              <a:srgbClr val="CFD7E7">
                <a:alpha val="89410"/>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406" name="Shape 406"/>
          <p:cNvSpPr txBox="1"/>
          <p:nvPr/>
        </p:nvSpPr>
        <p:spPr>
          <a:xfrm>
            <a:off x="7484631" y="1751699"/>
            <a:ext cx="1418886" cy="544800"/>
          </a:xfrm>
          <a:prstGeom prst="rect">
            <a:avLst/>
          </a:prstGeom>
          <a:solidFill>
            <a:srgbClr val="EFEFEF"/>
          </a:solidFill>
          <a:ln>
            <a:noFill/>
          </a:ln>
        </p:spPr>
        <p:txBody>
          <a:bodyPr lIns="99518" tIns="17769" rIns="99518" bIns="17769" anchor="ctr" anchorCtr="0">
            <a:noAutofit/>
          </a:bodyPr>
          <a:lstStyle/>
          <a:p>
            <a:pPr algn="ctr">
              <a:lnSpc>
                <a:spcPct val="90000"/>
              </a:lnSpc>
              <a:buClr>
                <a:schemeClr val="dk1"/>
              </a:buClr>
              <a:buSzPct val="25000"/>
            </a:pPr>
            <a:r>
              <a:rPr lang="en-US" sz="1600" b="1" dirty="0" err="1">
                <a:solidFill>
                  <a:srgbClr val="ED6D23"/>
                </a:solidFill>
                <a:latin typeface="+mn-lt"/>
                <a:ea typeface="Calibri"/>
                <a:cs typeface="Calibri"/>
                <a:sym typeface="Calibri"/>
              </a:rPr>
              <a:t>FastQC</a:t>
            </a:r>
            <a:endParaRPr lang="en-US" sz="1600" b="1" dirty="0">
              <a:solidFill>
                <a:srgbClr val="ED6D23"/>
              </a:solidFill>
              <a:latin typeface="+mn-lt"/>
              <a:ea typeface="Calibri"/>
              <a:cs typeface="Calibri"/>
              <a:sym typeface="Calibri"/>
            </a:endParaRPr>
          </a:p>
        </p:txBody>
      </p:sp>
      <p:sp>
        <p:nvSpPr>
          <p:cNvPr id="407" name="Shape 407"/>
          <p:cNvSpPr txBox="1"/>
          <p:nvPr/>
        </p:nvSpPr>
        <p:spPr>
          <a:xfrm>
            <a:off x="-123825" y="184675"/>
            <a:ext cx="9144000" cy="1200300"/>
          </a:xfrm>
          <a:prstGeom prst="rect">
            <a:avLst/>
          </a:prstGeom>
          <a:noFill/>
          <a:ln>
            <a:noFill/>
          </a:ln>
        </p:spPr>
        <p:txBody>
          <a:bodyPr lIns="91395" tIns="45686" rIns="91395" bIns="45686" anchor="t" anchorCtr="0">
            <a:noAutofit/>
          </a:bodyPr>
          <a:lstStyle/>
          <a:p>
            <a:pPr algn="ctr">
              <a:buClr>
                <a:schemeClr val="lt1"/>
              </a:buClr>
              <a:buSzPct val="25000"/>
            </a:pPr>
            <a:r>
              <a:rPr lang="en-US" sz="3200" b="1">
                <a:latin typeface="+mn-lt"/>
                <a:ea typeface="Calibri"/>
                <a:cs typeface="Calibri"/>
                <a:sym typeface="Calibri"/>
              </a:rPr>
              <a:t>Genome Assembly</a:t>
            </a:r>
            <a:r>
              <a:rPr lang="en-US" sz="2400">
                <a:latin typeface="+mn-lt"/>
                <a:ea typeface="Calibri"/>
                <a:cs typeface="Calibri"/>
                <a:sym typeface="Calibri"/>
              </a:rPr>
              <a:t> </a:t>
            </a:r>
          </a:p>
        </p:txBody>
      </p:sp>
      <p:sp>
        <p:nvSpPr>
          <p:cNvPr id="409" name="Shape 409"/>
          <p:cNvSpPr txBox="1"/>
          <p:nvPr/>
        </p:nvSpPr>
        <p:spPr>
          <a:xfrm>
            <a:off x="1579780" y="5348292"/>
            <a:ext cx="1469399" cy="545100"/>
          </a:xfrm>
          <a:prstGeom prst="rect">
            <a:avLst/>
          </a:prstGeom>
          <a:solidFill>
            <a:srgbClr val="EFEFEF"/>
          </a:solidFill>
          <a:ln>
            <a:noFill/>
          </a:ln>
        </p:spPr>
        <p:txBody>
          <a:bodyPr lIns="113739" tIns="20294" rIns="113739" bIns="20294" anchor="ctr" anchorCtr="0">
            <a:noAutofit/>
          </a:bodyPr>
          <a:lstStyle/>
          <a:p>
            <a:pPr algn="ctr">
              <a:lnSpc>
                <a:spcPct val="90000"/>
              </a:lnSpc>
              <a:buClr>
                <a:schemeClr val="dk1"/>
              </a:buClr>
              <a:buSzPct val="25000"/>
            </a:pPr>
            <a:r>
              <a:rPr lang="en-US" sz="1600" dirty="0">
                <a:solidFill>
                  <a:schemeClr val="dk1"/>
                </a:solidFill>
                <a:latin typeface="+mn-lt"/>
                <a:ea typeface="Calibri"/>
                <a:cs typeface="Calibri"/>
                <a:sym typeface="Calibri"/>
              </a:rPr>
              <a:t>Assess assembly</a:t>
            </a:r>
          </a:p>
        </p:txBody>
      </p:sp>
      <p:sp>
        <p:nvSpPr>
          <p:cNvPr id="410" name="Shape 410"/>
          <p:cNvSpPr txBox="1"/>
          <p:nvPr/>
        </p:nvSpPr>
        <p:spPr>
          <a:xfrm>
            <a:off x="6364428" y="1762461"/>
            <a:ext cx="1469399" cy="544800"/>
          </a:xfrm>
          <a:prstGeom prst="rect">
            <a:avLst/>
          </a:prstGeom>
          <a:solidFill>
            <a:srgbClr val="EFEFEF"/>
          </a:solidFill>
          <a:ln>
            <a:noFill/>
          </a:ln>
        </p:spPr>
        <p:txBody>
          <a:bodyPr lIns="142179" tIns="25392" rIns="142179" bIns="25392" anchor="ctr" anchorCtr="0">
            <a:noAutofit/>
          </a:bodyPr>
          <a:lstStyle/>
          <a:p>
            <a:pPr algn="ctr">
              <a:lnSpc>
                <a:spcPct val="90000"/>
              </a:lnSpc>
              <a:buClr>
                <a:srgbClr val="000000"/>
              </a:buClr>
            </a:pPr>
            <a:endParaRPr sz="2000">
              <a:solidFill>
                <a:schemeClr val="dk1"/>
              </a:solidFill>
              <a:latin typeface="+mn-lt"/>
            </a:endParaRPr>
          </a:p>
        </p:txBody>
      </p:sp>
      <p:sp>
        <p:nvSpPr>
          <p:cNvPr id="411" name="Shape 411"/>
          <p:cNvSpPr/>
          <p:nvPr/>
        </p:nvSpPr>
        <p:spPr>
          <a:xfrm>
            <a:off x="3053350" y="1762461"/>
            <a:ext cx="1469400" cy="544800"/>
          </a:xfrm>
          <a:prstGeom prst="rect">
            <a:avLst/>
          </a:prstGeom>
          <a:solidFill>
            <a:srgbClr val="CFD7E7">
              <a:alpha val="89410"/>
            </a:srgbClr>
          </a:solidFill>
          <a:ln w="9525" cap="flat" cmpd="sng">
            <a:solidFill>
              <a:srgbClr val="CFD7E7">
                <a:alpha val="89410"/>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412" name="Shape 412"/>
          <p:cNvSpPr txBox="1"/>
          <p:nvPr/>
        </p:nvSpPr>
        <p:spPr>
          <a:xfrm>
            <a:off x="4758675" y="1751838"/>
            <a:ext cx="881100" cy="544800"/>
          </a:xfrm>
          <a:prstGeom prst="rect">
            <a:avLst/>
          </a:prstGeom>
          <a:solidFill>
            <a:srgbClr val="EFEFEF"/>
          </a:solidFill>
          <a:ln>
            <a:noFill/>
          </a:ln>
        </p:spPr>
        <p:txBody>
          <a:bodyPr lIns="142179" tIns="25392" rIns="142179" bIns="25392" anchor="ctr" anchorCtr="0">
            <a:noAutofit/>
          </a:bodyPr>
          <a:lstStyle/>
          <a:p>
            <a:pPr algn="ctr">
              <a:lnSpc>
                <a:spcPct val="90000"/>
              </a:lnSpc>
              <a:buClr>
                <a:srgbClr val="000000"/>
              </a:buClr>
            </a:pPr>
            <a:endParaRPr sz="2000">
              <a:solidFill>
                <a:schemeClr val="dk1"/>
              </a:solidFill>
              <a:latin typeface="+mn-lt"/>
            </a:endParaRPr>
          </a:p>
        </p:txBody>
      </p:sp>
      <p:sp>
        <p:nvSpPr>
          <p:cNvPr id="413" name="Shape 413"/>
          <p:cNvSpPr/>
          <p:nvPr/>
        </p:nvSpPr>
        <p:spPr>
          <a:xfrm>
            <a:off x="5045262" y="2367983"/>
            <a:ext cx="424200" cy="51150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415" name="Shape 415"/>
          <p:cNvSpPr/>
          <p:nvPr/>
        </p:nvSpPr>
        <p:spPr>
          <a:xfrm>
            <a:off x="3260650" y="1862825"/>
            <a:ext cx="466499" cy="216300"/>
          </a:xfrm>
          <a:prstGeom prst="rightArrow">
            <a:avLst>
              <a:gd name="adj1" fmla="val 50000"/>
              <a:gd name="adj2" fmla="val 50000"/>
            </a:avLst>
          </a:prstGeom>
          <a:solidFill>
            <a:srgbClr val="4A86E8"/>
          </a:solidFill>
          <a:ln w="9525" cap="flat" cmpd="sng">
            <a:solidFill>
              <a:schemeClr val="dk2"/>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416" name="Shape 416"/>
          <p:cNvSpPr txBox="1"/>
          <p:nvPr/>
        </p:nvSpPr>
        <p:spPr>
          <a:xfrm rot="-5400000">
            <a:off x="-1738723" y="3064837"/>
            <a:ext cx="4796100" cy="998700"/>
          </a:xfrm>
          <a:prstGeom prst="rect">
            <a:avLst/>
          </a:prstGeom>
          <a:solidFill>
            <a:srgbClr val="ED6D23"/>
          </a:solidFill>
          <a:ln>
            <a:noFill/>
          </a:ln>
        </p:spPr>
        <p:txBody>
          <a:bodyPr lIns="24742" tIns="24742" rIns="24742" bIns="24742" anchor="ctr" anchorCtr="0">
            <a:noAutofit/>
          </a:bodyPr>
          <a:lstStyle/>
          <a:p>
            <a:pPr algn="ctr">
              <a:lnSpc>
                <a:spcPct val="90000"/>
              </a:lnSpc>
              <a:buClr>
                <a:schemeClr val="dk1"/>
              </a:buClr>
              <a:buSzPct val="25000"/>
            </a:pPr>
            <a:r>
              <a:rPr lang="en-US" sz="3600">
                <a:solidFill>
                  <a:srgbClr val="FFFFFF"/>
                </a:solidFill>
                <a:latin typeface="+mn-lt"/>
                <a:ea typeface="Calibri"/>
                <a:cs typeface="Calibri"/>
                <a:sym typeface="Calibri"/>
              </a:rPr>
              <a:t>Discovery Environment </a:t>
            </a:r>
          </a:p>
        </p:txBody>
      </p:sp>
      <p:sp>
        <p:nvSpPr>
          <p:cNvPr id="417" name="Shape 417"/>
          <p:cNvSpPr txBox="1"/>
          <p:nvPr/>
        </p:nvSpPr>
        <p:spPr>
          <a:xfrm>
            <a:off x="3042588" y="1750625"/>
            <a:ext cx="881100" cy="544800"/>
          </a:xfrm>
          <a:prstGeom prst="rect">
            <a:avLst/>
          </a:prstGeom>
          <a:solidFill>
            <a:srgbClr val="EFEFEF"/>
          </a:solidFill>
          <a:ln>
            <a:noFill/>
          </a:ln>
        </p:spPr>
        <p:txBody>
          <a:bodyPr lIns="142179" tIns="25392" rIns="142179" bIns="25392" anchor="ctr" anchorCtr="0">
            <a:noAutofit/>
          </a:bodyPr>
          <a:lstStyle/>
          <a:p>
            <a:pPr algn="ctr">
              <a:lnSpc>
                <a:spcPct val="90000"/>
              </a:lnSpc>
              <a:buClr>
                <a:srgbClr val="000000"/>
              </a:buClr>
            </a:pPr>
            <a:endParaRPr sz="2000">
              <a:solidFill>
                <a:schemeClr val="dk1"/>
              </a:solidFill>
              <a:latin typeface="+mn-lt"/>
            </a:endParaRPr>
          </a:p>
        </p:txBody>
      </p:sp>
      <p:sp>
        <p:nvSpPr>
          <p:cNvPr id="418" name="Shape 418"/>
          <p:cNvSpPr txBox="1"/>
          <p:nvPr/>
        </p:nvSpPr>
        <p:spPr>
          <a:xfrm>
            <a:off x="5520986" y="1751538"/>
            <a:ext cx="1658875" cy="544800"/>
          </a:xfrm>
          <a:prstGeom prst="rect">
            <a:avLst/>
          </a:prstGeom>
          <a:solidFill>
            <a:srgbClr val="EFEFEF"/>
          </a:solidFill>
          <a:ln>
            <a:noFill/>
          </a:ln>
        </p:spPr>
        <p:txBody>
          <a:bodyPr lIns="99518" tIns="17769" rIns="99518" bIns="17769" anchor="ctr" anchorCtr="0">
            <a:noAutofit/>
          </a:bodyPr>
          <a:lstStyle/>
          <a:p>
            <a:pPr algn="ctr">
              <a:lnSpc>
                <a:spcPct val="90000"/>
              </a:lnSpc>
              <a:buClr>
                <a:schemeClr val="dk1"/>
              </a:buClr>
              <a:buSzPct val="25000"/>
            </a:pPr>
            <a:r>
              <a:rPr lang="en-US" sz="1600" b="1" dirty="0" err="1">
                <a:solidFill>
                  <a:srgbClr val="ED6D23"/>
                </a:solidFill>
                <a:latin typeface="+mn-lt"/>
                <a:ea typeface="Calibri"/>
                <a:cs typeface="Calibri"/>
                <a:sym typeface="Calibri"/>
              </a:rPr>
              <a:t>Trimmomatic</a:t>
            </a:r>
            <a:endParaRPr lang="en-US" sz="1600" b="1" dirty="0">
              <a:solidFill>
                <a:srgbClr val="ED6D23"/>
              </a:solidFill>
              <a:latin typeface="+mn-lt"/>
              <a:ea typeface="Calibri"/>
              <a:cs typeface="Calibri"/>
              <a:sym typeface="Calibri"/>
            </a:endParaRPr>
          </a:p>
        </p:txBody>
      </p:sp>
      <p:sp>
        <p:nvSpPr>
          <p:cNvPr id="419" name="Shape 419"/>
          <p:cNvSpPr txBox="1"/>
          <p:nvPr/>
        </p:nvSpPr>
        <p:spPr>
          <a:xfrm>
            <a:off x="3580406" y="1750625"/>
            <a:ext cx="1262700" cy="544800"/>
          </a:xfrm>
          <a:prstGeom prst="rect">
            <a:avLst/>
          </a:prstGeom>
          <a:solidFill>
            <a:srgbClr val="EFEFEF"/>
          </a:solidFill>
          <a:ln>
            <a:noFill/>
          </a:ln>
        </p:spPr>
        <p:txBody>
          <a:bodyPr lIns="142179" tIns="25392" rIns="142179" bIns="25392" anchor="ctr" anchorCtr="0">
            <a:noAutofit/>
          </a:bodyPr>
          <a:lstStyle/>
          <a:p>
            <a:pPr algn="ctr">
              <a:lnSpc>
                <a:spcPct val="90000"/>
              </a:lnSpc>
              <a:buClr>
                <a:schemeClr val="dk1"/>
              </a:buClr>
              <a:buSzPct val="25000"/>
            </a:pPr>
            <a:r>
              <a:rPr lang="en-US" sz="1600" b="1" dirty="0">
                <a:solidFill>
                  <a:srgbClr val="ED6D23"/>
                </a:solidFill>
                <a:latin typeface="+mn-lt"/>
                <a:ea typeface="Calibri"/>
                <a:cs typeface="Calibri"/>
                <a:sym typeface="Calibri"/>
              </a:rPr>
              <a:t>Jellyfish</a:t>
            </a:r>
          </a:p>
        </p:txBody>
      </p:sp>
      <p:sp>
        <p:nvSpPr>
          <p:cNvPr id="420" name="Shape 420"/>
          <p:cNvSpPr/>
          <p:nvPr/>
        </p:nvSpPr>
        <p:spPr>
          <a:xfrm>
            <a:off x="2876888" y="1900825"/>
            <a:ext cx="813600" cy="242700"/>
          </a:xfrm>
          <a:prstGeom prst="right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421" name="Shape 421"/>
          <p:cNvSpPr/>
          <p:nvPr/>
        </p:nvSpPr>
        <p:spPr>
          <a:xfrm>
            <a:off x="4827210" y="1896080"/>
            <a:ext cx="816300" cy="249900"/>
          </a:xfrm>
          <a:prstGeom prst="right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422" name="Shape 422"/>
          <p:cNvSpPr/>
          <p:nvPr/>
        </p:nvSpPr>
        <p:spPr>
          <a:xfrm>
            <a:off x="7099739" y="1917200"/>
            <a:ext cx="683100" cy="233700"/>
          </a:xfrm>
          <a:prstGeom prst="right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423" name="Shape 423"/>
          <p:cNvSpPr/>
          <p:nvPr/>
        </p:nvSpPr>
        <p:spPr>
          <a:xfrm>
            <a:off x="1579777" y="4741189"/>
            <a:ext cx="7335903" cy="1143739"/>
          </a:xfrm>
          <a:prstGeom prst="rect">
            <a:avLst/>
          </a:prstGeom>
          <a:noFill/>
          <a:ln w="19050" cap="flat" cmpd="sng">
            <a:solidFill>
              <a:srgbClr val="142248"/>
            </a:solidFill>
            <a:prstDash val="solid"/>
            <a:round/>
            <a:headEnd type="none" w="med" len="med"/>
            <a:tailEnd type="none" w="med" len="med"/>
          </a:ln>
        </p:spPr>
        <p:txBody>
          <a:bodyPr lIns="91395" tIns="45686" rIns="91395" bIns="45686" anchor="ctr" anchorCtr="0">
            <a:noAutofit/>
          </a:bodyPr>
          <a:lstStyle/>
          <a:p>
            <a:pPr algn="ctr">
              <a:buClr>
                <a:srgbClr val="000000"/>
              </a:buClr>
            </a:pPr>
            <a:endParaRPr dirty="0">
              <a:solidFill>
                <a:schemeClr val="lt1"/>
              </a:solidFill>
              <a:latin typeface="+mn-lt"/>
            </a:endParaRPr>
          </a:p>
          <a:p>
            <a:pPr algn="ctr">
              <a:buClr>
                <a:srgbClr val="000000"/>
              </a:buClr>
            </a:pPr>
            <a:endParaRPr dirty="0">
              <a:solidFill>
                <a:schemeClr val="lt1"/>
              </a:solidFill>
              <a:latin typeface="+mn-lt"/>
            </a:endParaRPr>
          </a:p>
          <a:p>
            <a:pPr>
              <a:buClr>
                <a:srgbClr val="000000"/>
              </a:buClr>
            </a:pPr>
            <a:endParaRPr dirty="0">
              <a:solidFill>
                <a:schemeClr val="lt1"/>
              </a:solidFill>
              <a:latin typeface="+mn-lt"/>
            </a:endParaRPr>
          </a:p>
        </p:txBody>
      </p:sp>
      <p:sp>
        <p:nvSpPr>
          <p:cNvPr id="425" name="Shape 425"/>
          <p:cNvSpPr txBox="1"/>
          <p:nvPr/>
        </p:nvSpPr>
        <p:spPr>
          <a:xfrm>
            <a:off x="7680001" y="3558878"/>
            <a:ext cx="1262700" cy="544800"/>
          </a:xfrm>
          <a:prstGeom prst="rect">
            <a:avLst/>
          </a:prstGeom>
          <a:solidFill>
            <a:srgbClr val="EFEFEF"/>
          </a:solidFill>
          <a:ln>
            <a:noFill/>
          </a:ln>
        </p:spPr>
        <p:txBody>
          <a:bodyPr lIns="113739" tIns="20294" rIns="113739" bIns="20294" anchor="ctr" anchorCtr="0">
            <a:noAutofit/>
          </a:bodyPr>
          <a:lstStyle/>
          <a:p>
            <a:pPr algn="ctr">
              <a:lnSpc>
                <a:spcPct val="90000"/>
              </a:lnSpc>
              <a:buClr>
                <a:schemeClr val="dk1"/>
              </a:buClr>
              <a:buSzPct val="25000"/>
            </a:pPr>
            <a:r>
              <a:rPr lang="en-US" sz="1600" b="1" dirty="0">
                <a:solidFill>
                  <a:srgbClr val="ED6D23"/>
                </a:solidFill>
                <a:latin typeface="+mn-lt"/>
                <a:ea typeface="Calibri"/>
                <a:cs typeface="Calibri"/>
                <a:sym typeface="Calibri"/>
              </a:rPr>
              <a:t>Spades</a:t>
            </a:r>
          </a:p>
        </p:txBody>
      </p:sp>
      <p:sp>
        <p:nvSpPr>
          <p:cNvPr id="426" name="Shape 426"/>
          <p:cNvSpPr/>
          <p:nvPr/>
        </p:nvSpPr>
        <p:spPr>
          <a:xfrm>
            <a:off x="1583733" y="2942615"/>
            <a:ext cx="7348500" cy="1171800"/>
          </a:xfrm>
          <a:prstGeom prst="rect">
            <a:avLst/>
          </a:prstGeom>
          <a:noFill/>
          <a:ln w="19050" cap="flat" cmpd="sng">
            <a:solidFill>
              <a:srgbClr val="142248"/>
            </a:solidFill>
            <a:prstDash val="solid"/>
            <a:round/>
            <a:headEnd type="none" w="med" len="med"/>
            <a:tailEnd type="none" w="med" len="med"/>
          </a:ln>
        </p:spPr>
        <p:txBody>
          <a:bodyPr lIns="91395" tIns="45686" rIns="91395" bIns="45686" anchor="ctr" anchorCtr="0">
            <a:noAutofit/>
          </a:bodyPr>
          <a:lstStyle/>
          <a:p>
            <a:pPr algn="ctr">
              <a:buClr>
                <a:srgbClr val="000000"/>
              </a:buClr>
            </a:pPr>
            <a:endParaRPr dirty="0">
              <a:solidFill>
                <a:schemeClr val="lt1"/>
              </a:solidFill>
              <a:latin typeface="+mn-lt"/>
            </a:endParaRPr>
          </a:p>
          <a:p>
            <a:pPr algn="ctr">
              <a:buClr>
                <a:srgbClr val="000000"/>
              </a:buClr>
            </a:pPr>
            <a:endParaRPr dirty="0">
              <a:solidFill>
                <a:schemeClr val="lt1"/>
              </a:solidFill>
              <a:latin typeface="+mn-lt"/>
            </a:endParaRPr>
          </a:p>
          <a:p>
            <a:pPr>
              <a:buClr>
                <a:srgbClr val="000000"/>
              </a:buClr>
            </a:pPr>
            <a:endParaRPr dirty="0">
              <a:solidFill>
                <a:schemeClr val="lt1"/>
              </a:solidFill>
              <a:latin typeface="+mn-lt"/>
            </a:endParaRPr>
          </a:p>
        </p:txBody>
      </p:sp>
      <p:sp>
        <p:nvSpPr>
          <p:cNvPr id="424" name="Shape 424"/>
          <p:cNvSpPr/>
          <p:nvPr/>
        </p:nvSpPr>
        <p:spPr>
          <a:xfrm>
            <a:off x="1586594" y="1134787"/>
            <a:ext cx="7329089" cy="1171800"/>
          </a:xfrm>
          <a:prstGeom prst="rect">
            <a:avLst/>
          </a:prstGeom>
          <a:noFill/>
          <a:ln w="19050" cap="flat" cmpd="sng">
            <a:solidFill>
              <a:srgbClr val="142248"/>
            </a:solidFill>
            <a:prstDash val="solid"/>
            <a:round/>
            <a:headEnd type="none" w="med" len="med"/>
            <a:tailEnd type="none" w="med" len="med"/>
          </a:ln>
        </p:spPr>
        <p:txBody>
          <a:bodyPr lIns="91395" tIns="45686" rIns="91395" bIns="45686" anchor="ctr" anchorCtr="0">
            <a:noAutofit/>
          </a:bodyPr>
          <a:lstStyle/>
          <a:p>
            <a:pPr algn="ctr">
              <a:buClr>
                <a:srgbClr val="000000"/>
              </a:buClr>
            </a:pPr>
            <a:endParaRPr dirty="0">
              <a:solidFill>
                <a:schemeClr val="lt1"/>
              </a:solidFill>
              <a:latin typeface="+mn-lt"/>
            </a:endParaRPr>
          </a:p>
          <a:p>
            <a:pPr algn="ctr">
              <a:buClr>
                <a:srgbClr val="000000"/>
              </a:buClr>
            </a:pPr>
            <a:endParaRPr dirty="0">
              <a:solidFill>
                <a:schemeClr val="lt1"/>
              </a:solidFill>
              <a:latin typeface="+mn-lt"/>
            </a:endParaRPr>
          </a:p>
          <a:p>
            <a:pPr>
              <a:buClr>
                <a:srgbClr val="000000"/>
              </a:buClr>
            </a:pPr>
            <a:endParaRPr b="1" dirty="0">
              <a:solidFill>
                <a:schemeClr val="lt1"/>
              </a:solidFill>
              <a:latin typeface="+mn-lt"/>
            </a:endParaRPr>
          </a:p>
        </p:txBody>
      </p:sp>
      <p:sp>
        <p:nvSpPr>
          <p:cNvPr id="60" name="Shape 219"/>
          <p:cNvSpPr txBox="1"/>
          <p:nvPr/>
        </p:nvSpPr>
        <p:spPr>
          <a:xfrm>
            <a:off x="2545061" y="6087950"/>
            <a:ext cx="1434135"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Discovery </a:t>
            </a:r>
          </a:p>
          <a:p>
            <a:pPr algn="ctr">
              <a:buClr>
                <a:srgbClr val="000000"/>
              </a:buClr>
              <a:buSzPct val="25000"/>
            </a:pPr>
            <a:r>
              <a:rPr lang="en-US" sz="1200" b="1" dirty="0"/>
              <a:t>Environment</a:t>
            </a:r>
          </a:p>
        </p:txBody>
      </p:sp>
      <p:sp>
        <p:nvSpPr>
          <p:cNvPr id="61" name="Shape 220"/>
          <p:cNvSpPr txBox="1"/>
          <p:nvPr/>
        </p:nvSpPr>
        <p:spPr>
          <a:xfrm>
            <a:off x="4024660" y="6086294"/>
            <a:ext cx="1117783" cy="318600"/>
          </a:xfrm>
          <a:prstGeom prst="rect">
            <a:avLst/>
          </a:prstGeom>
          <a:noFill/>
          <a:ln>
            <a:noFill/>
          </a:ln>
        </p:spPr>
        <p:txBody>
          <a:bodyPr lIns="91395" tIns="91395" rIns="91395" bIns="91395" anchor="t" anchorCtr="0">
            <a:noAutofit/>
          </a:bodyPr>
          <a:lstStyle/>
          <a:p>
            <a:pPr>
              <a:buClr>
                <a:srgbClr val="000000"/>
              </a:buClr>
              <a:buSzPct val="25000"/>
            </a:pPr>
            <a:r>
              <a:rPr lang="en-US" sz="1200" b="1" dirty="0"/>
              <a:t>Atmosphere</a:t>
            </a:r>
          </a:p>
        </p:txBody>
      </p:sp>
      <p:sp>
        <p:nvSpPr>
          <p:cNvPr id="62" name="Shape 236"/>
          <p:cNvSpPr txBox="1"/>
          <p:nvPr/>
        </p:nvSpPr>
        <p:spPr>
          <a:xfrm>
            <a:off x="3849202" y="6383702"/>
            <a:ext cx="1468696" cy="474298"/>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 New additions</a:t>
            </a:r>
          </a:p>
        </p:txBody>
      </p:sp>
      <p:sp>
        <p:nvSpPr>
          <p:cNvPr id="63" name="Shape 237"/>
          <p:cNvSpPr/>
          <p:nvPr/>
        </p:nvSpPr>
        <p:spPr>
          <a:xfrm>
            <a:off x="2957077" y="6027817"/>
            <a:ext cx="582360" cy="101296"/>
          </a:xfrm>
          <a:prstGeom prst="rect">
            <a:avLst/>
          </a:prstGeom>
          <a:solidFill>
            <a:srgbClr val="ED6D23"/>
          </a:solidFill>
          <a:ln>
            <a:noFill/>
          </a:ln>
        </p:spPr>
        <p:txBody>
          <a:bodyPr lIns="91395" tIns="45686" rIns="91395" bIns="45686" anchor="ctr" anchorCtr="0">
            <a:noAutofit/>
          </a:bodyPr>
          <a:lstStyle/>
          <a:p>
            <a:pPr algn="ctr">
              <a:buClr>
                <a:srgbClr val="000000"/>
              </a:buClr>
            </a:pPr>
            <a:endParaRPr>
              <a:solidFill>
                <a:srgbClr val="ED6D23"/>
              </a:solidFill>
            </a:endParaRPr>
          </a:p>
        </p:txBody>
      </p:sp>
      <p:sp>
        <p:nvSpPr>
          <p:cNvPr id="64" name="Shape 238"/>
          <p:cNvSpPr/>
          <p:nvPr/>
        </p:nvSpPr>
        <p:spPr>
          <a:xfrm>
            <a:off x="4296182" y="6026855"/>
            <a:ext cx="574739" cy="101296"/>
          </a:xfrm>
          <a:prstGeom prst="rect">
            <a:avLst/>
          </a:prstGeom>
          <a:solidFill>
            <a:srgbClr val="0971AB"/>
          </a:solidFill>
          <a:ln>
            <a:noFill/>
          </a:ln>
        </p:spPr>
        <p:txBody>
          <a:bodyPr lIns="91395" tIns="45686" rIns="91395" bIns="45686" anchor="ctr" anchorCtr="0">
            <a:noAutofit/>
          </a:bodyPr>
          <a:lstStyle/>
          <a:p>
            <a:pPr algn="ctr">
              <a:buClr>
                <a:srgbClr val="000000"/>
              </a:buClr>
            </a:pPr>
            <a:endParaRPr>
              <a:solidFill>
                <a:schemeClr val="lt1"/>
              </a:solidFill>
            </a:endParaRPr>
          </a:p>
        </p:txBody>
      </p:sp>
      <p:sp>
        <p:nvSpPr>
          <p:cNvPr id="65" name="Shape 239"/>
          <p:cNvSpPr txBox="1"/>
          <p:nvPr/>
        </p:nvSpPr>
        <p:spPr>
          <a:xfrm>
            <a:off x="5325021" y="6086294"/>
            <a:ext cx="1117783"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Both </a:t>
            </a:r>
          </a:p>
          <a:p>
            <a:pPr algn="ctr">
              <a:buClr>
                <a:srgbClr val="000000"/>
              </a:buClr>
              <a:buSzPct val="25000"/>
            </a:pPr>
            <a:r>
              <a:rPr lang="en-US" sz="1200" b="1" dirty="0"/>
              <a:t>(DE &amp; </a:t>
            </a:r>
            <a:r>
              <a:rPr lang="en-US" sz="1200" b="1" dirty="0" err="1"/>
              <a:t>Atmo</a:t>
            </a:r>
            <a:r>
              <a:rPr lang="en-US" sz="1200" b="1" dirty="0"/>
              <a:t>)</a:t>
            </a:r>
          </a:p>
        </p:txBody>
      </p:sp>
      <p:sp>
        <p:nvSpPr>
          <p:cNvPr id="66" name="Shape 240"/>
          <p:cNvSpPr/>
          <p:nvPr/>
        </p:nvSpPr>
        <p:spPr>
          <a:xfrm>
            <a:off x="5566924" y="6026855"/>
            <a:ext cx="574739" cy="101296"/>
          </a:xfrm>
          <a:prstGeom prst="rect">
            <a:avLst/>
          </a:prstGeom>
          <a:solidFill>
            <a:srgbClr val="AA2173"/>
          </a:solidFill>
          <a:ln>
            <a:noFill/>
          </a:ln>
        </p:spPr>
        <p:txBody>
          <a:bodyPr lIns="91395" tIns="45686" rIns="91395" bIns="45686" anchor="ctr" anchorCtr="0">
            <a:noAutofit/>
          </a:bodyPr>
          <a:lstStyle/>
          <a:p>
            <a:pPr algn="ctr">
              <a:buClr>
                <a:srgbClr val="000000"/>
              </a:buClr>
            </a:pPr>
            <a:endParaRPr>
              <a:solidFill>
                <a:schemeClr val="lt1"/>
              </a:solidFill>
            </a:endParaRPr>
          </a:p>
        </p:txBody>
      </p:sp>
      <p:sp>
        <p:nvSpPr>
          <p:cNvPr id="67" name="Shape 413"/>
          <p:cNvSpPr/>
          <p:nvPr/>
        </p:nvSpPr>
        <p:spPr>
          <a:xfrm>
            <a:off x="5045262" y="4174658"/>
            <a:ext cx="424200" cy="51150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grpSp>
        <p:nvGrpSpPr>
          <p:cNvPr id="432" name="Shape 432"/>
          <p:cNvGrpSpPr/>
          <p:nvPr/>
        </p:nvGrpSpPr>
        <p:grpSpPr>
          <a:xfrm>
            <a:off x="7570109" y="1297225"/>
            <a:ext cx="438597" cy="4611504"/>
            <a:chOff x="7417709" y="1297225"/>
            <a:chExt cx="438597" cy="4611504"/>
          </a:xfrm>
        </p:grpSpPr>
        <p:cxnSp>
          <p:nvCxnSpPr>
            <p:cNvPr id="433" name="Shape 433"/>
            <p:cNvCxnSpPr/>
            <p:nvPr/>
          </p:nvCxnSpPr>
          <p:spPr>
            <a:xfrm>
              <a:off x="7837885" y="1297729"/>
              <a:ext cx="0" cy="4610999"/>
            </a:xfrm>
            <a:prstGeom prst="straightConnector1">
              <a:avLst/>
            </a:prstGeom>
            <a:noFill/>
            <a:ln w="25400" cap="flat" cmpd="sng">
              <a:solidFill>
                <a:srgbClr val="142248"/>
              </a:solidFill>
              <a:prstDash val="solid"/>
              <a:round/>
              <a:headEnd type="none" w="med" len="med"/>
              <a:tailEnd type="none" w="med" len="med"/>
            </a:ln>
          </p:spPr>
        </p:cxnSp>
        <p:cxnSp>
          <p:nvCxnSpPr>
            <p:cNvPr id="434" name="Shape 434"/>
            <p:cNvCxnSpPr/>
            <p:nvPr/>
          </p:nvCxnSpPr>
          <p:spPr>
            <a:xfrm>
              <a:off x="7422986" y="1297225"/>
              <a:ext cx="414000" cy="600"/>
            </a:xfrm>
            <a:prstGeom prst="straightConnector1">
              <a:avLst/>
            </a:prstGeom>
            <a:noFill/>
            <a:ln w="25400" cap="flat" cmpd="sng">
              <a:solidFill>
                <a:srgbClr val="142248"/>
              </a:solidFill>
              <a:prstDash val="solid"/>
              <a:round/>
              <a:headEnd type="none" w="med" len="med"/>
              <a:tailEnd type="none" w="med" len="med"/>
            </a:ln>
          </p:spPr>
        </p:cxnSp>
        <p:cxnSp>
          <p:nvCxnSpPr>
            <p:cNvPr id="435" name="Shape 435"/>
            <p:cNvCxnSpPr/>
            <p:nvPr/>
          </p:nvCxnSpPr>
          <p:spPr>
            <a:xfrm>
              <a:off x="7436007" y="2085096"/>
              <a:ext cx="402000" cy="0"/>
            </a:xfrm>
            <a:prstGeom prst="straightConnector1">
              <a:avLst/>
            </a:prstGeom>
            <a:noFill/>
            <a:ln w="25400" cap="flat" cmpd="sng">
              <a:solidFill>
                <a:srgbClr val="142248"/>
              </a:solidFill>
              <a:prstDash val="solid"/>
              <a:round/>
              <a:headEnd type="none" w="med" len="med"/>
              <a:tailEnd type="none" w="med" len="med"/>
            </a:ln>
          </p:spPr>
        </p:cxnSp>
        <p:cxnSp>
          <p:nvCxnSpPr>
            <p:cNvPr id="436" name="Shape 436"/>
            <p:cNvCxnSpPr/>
            <p:nvPr/>
          </p:nvCxnSpPr>
          <p:spPr>
            <a:xfrm>
              <a:off x="7436007" y="2872459"/>
              <a:ext cx="402000" cy="0"/>
            </a:xfrm>
            <a:prstGeom prst="straightConnector1">
              <a:avLst/>
            </a:prstGeom>
            <a:noFill/>
            <a:ln w="25400" cap="flat" cmpd="sng">
              <a:solidFill>
                <a:srgbClr val="142248"/>
              </a:solidFill>
              <a:prstDash val="solid"/>
              <a:round/>
              <a:headEnd type="none" w="med" len="med"/>
              <a:tailEnd type="none" w="med" len="med"/>
            </a:ln>
          </p:spPr>
        </p:cxnSp>
        <p:cxnSp>
          <p:nvCxnSpPr>
            <p:cNvPr id="437" name="Shape 437"/>
            <p:cNvCxnSpPr/>
            <p:nvPr/>
          </p:nvCxnSpPr>
          <p:spPr>
            <a:xfrm>
              <a:off x="7436007" y="3646682"/>
              <a:ext cx="402000" cy="0"/>
            </a:xfrm>
            <a:prstGeom prst="straightConnector1">
              <a:avLst/>
            </a:prstGeom>
            <a:noFill/>
            <a:ln w="25400" cap="flat" cmpd="sng">
              <a:solidFill>
                <a:srgbClr val="142248"/>
              </a:solidFill>
              <a:prstDash val="solid"/>
              <a:round/>
              <a:headEnd type="none" w="med" len="med"/>
              <a:tailEnd type="none" w="med" len="med"/>
            </a:ln>
          </p:spPr>
        </p:cxnSp>
        <p:cxnSp>
          <p:nvCxnSpPr>
            <p:cNvPr id="438" name="Shape 438"/>
            <p:cNvCxnSpPr/>
            <p:nvPr/>
          </p:nvCxnSpPr>
          <p:spPr>
            <a:xfrm>
              <a:off x="7454307" y="4414519"/>
              <a:ext cx="402000" cy="0"/>
            </a:xfrm>
            <a:prstGeom prst="straightConnector1">
              <a:avLst/>
            </a:prstGeom>
            <a:noFill/>
            <a:ln w="25400" cap="flat" cmpd="sng">
              <a:solidFill>
                <a:srgbClr val="142248"/>
              </a:solidFill>
              <a:prstDash val="solid"/>
              <a:round/>
              <a:headEnd type="none" w="med" len="med"/>
              <a:tailEnd type="none" w="med" len="med"/>
            </a:ln>
          </p:spPr>
        </p:cxnSp>
        <p:cxnSp>
          <p:nvCxnSpPr>
            <p:cNvPr id="439" name="Shape 439"/>
            <p:cNvCxnSpPr/>
            <p:nvPr/>
          </p:nvCxnSpPr>
          <p:spPr>
            <a:xfrm>
              <a:off x="7417709" y="5151850"/>
              <a:ext cx="402000" cy="0"/>
            </a:xfrm>
            <a:prstGeom prst="straightConnector1">
              <a:avLst/>
            </a:prstGeom>
            <a:noFill/>
            <a:ln w="25400" cap="flat" cmpd="sng">
              <a:solidFill>
                <a:srgbClr val="142248"/>
              </a:solidFill>
              <a:prstDash val="solid"/>
              <a:round/>
              <a:headEnd type="none" w="med" len="med"/>
              <a:tailEnd type="none" w="med" len="med"/>
            </a:ln>
          </p:spPr>
        </p:cxnSp>
        <p:cxnSp>
          <p:nvCxnSpPr>
            <p:cNvPr id="440" name="Shape 440"/>
            <p:cNvCxnSpPr/>
            <p:nvPr/>
          </p:nvCxnSpPr>
          <p:spPr>
            <a:xfrm>
              <a:off x="7417709" y="5900521"/>
              <a:ext cx="402000" cy="0"/>
            </a:xfrm>
            <a:prstGeom prst="straightConnector1">
              <a:avLst/>
            </a:prstGeom>
            <a:noFill/>
            <a:ln w="25400" cap="flat" cmpd="sng">
              <a:solidFill>
                <a:srgbClr val="142248"/>
              </a:solidFill>
              <a:prstDash val="solid"/>
              <a:round/>
              <a:headEnd type="none" w="med" len="med"/>
              <a:tailEnd type="none" w="med" len="med"/>
            </a:ln>
          </p:spPr>
        </p:cxnSp>
      </p:grpSp>
      <p:sp>
        <p:nvSpPr>
          <p:cNvPr id="441" name="Shape 441"/>
          <p:cNvSpPr/>
          <p:nvPr/>
        </p:nvSpPr>
        <p:spPr>
          <a:xfrm>
            <a:off x="5894211" y="3587608"/>
            <a:ext cx="280828" cy="2306898"/>
          </a:xfrm>
          <a:custGeom>
            <a:avLst/>
            <a:gdLst/>
            <a:ahLst/>
            <a:cxnLst/>
            <a:rect l="0" t="0" r="0" b="0"/>
            <a:pathLst>
              <a:path w="120000" h="120000" extrusionOk="0">
                <a:moveTo>
                  <a:pt x="0" y="0"/>
                </a:moveTo>
                <a:lnTo>
                  <a:pt x="60000" y="0"/>
                </a:lnTo>
                <a:lnTo>
                  <a:pt x="60000" y="120000"/>
                </a:lnTo>
                <a:lnTo>
                  <a:pt x="120000" y="120000"/>
                </a:lnTo>
              </a:path>
            </a:pathLst>
          </a:custGeom>
          <a:noFill/>
          <a:ln w="25400" cap="flat" cmpd="sng">
            <a:solidFill>
              <a:srgbClr val="142248"/>
            </a:solidFill>
            <a:prstDash val="solid"/>
            <a:round/>
            <a:headEnd type="none" w="med" len="med"/>
            <a:tailEnd type="none" w="med" len="med"/>
          </a:ln>
        </p:spPr>
      </p:sp>
      <p:sp>
        <p:nvSpPr>
          <p:cNvPr id="442" name="Shape 442"/>
          <p:cNvSpPr/>
          <p:nvPr/>
        </p:nvSpPr>
        <p:spPr>
          <a:xfrm>
            <a:off x="5894211" y="3592628"/>
            <a:ext cx="280828" cy="1534584"/>
          </a:xfrm>
          <a:custGeom>
            <a:avLst/>
            <a:gdLst/>
            <a:ahLst/>
            <a:cxnLst/>
            <a:rect l="0" t="0" r="0" b="0"/>
            <a:pathLst>
              <a:path w="120000" h="120000" extrusionOk="0">
                <a:moveTo>
                  <a:pt x="0" y="0"/>
                </a:moveTo>
                <a:lnTo>
                  <a:pt x="60000" y="0"/>
                </a:lnTo>
                <a:lnTo>
                  <a:pt x="60000" y="120000"/>
                </a:lnTo>
                <a:lnTo>
                  <a:pt x="120000" y="120000"/>
                </a:lnTo>
              </a:path>
            </a:pathLst>
          </a:custGeom>
          <a:noFill/>
          <a:ln w="25400" cap="flat" cmpd="sng">
            <a:solidFill>
              <a:srgbClr val="142248"/>
            </a:solidFill>
            <a:prstDash val="solid"/>
            <a:round/>
            <a:headEnd type="none" w="med" len="med"/>
            <a:tailEnd type="none" w="med" len="med"/>
          </a:ln>
        </p:spPr>
      </p:sp>
      <p:sp>
        <p:nvSpPr>
          <p:cNvPr id="443" name="Shape 443"/>
          <p:cNvSpPr/>
          <p:nvPr/>
        </p:nvSpPr>
        <p:spPr>
          <a:xfrm>
            <a:off x="5894211" y="3592628"/>
            <a:ext cx="280828" cy="767292"/>
          </a:xfrm>
          <a:custGeom>
            <a:avLst/>
            <a:gdLst/>
            <a:ahLst/>
            <a:cxnLst/>
            <a:rect l="0" t="0" r="0" b="0"/>
            <a:pathLst>
              <a:path w="120000" h="120000" extrusionOk="0">
                <a:moveTo>
                  <a:pt x="0" y="0"/>
                </a:moveTo>
                <a:lnTo>
                  <a:pt x="60000" y="0"/>
                </a:lnTo>
                <a:lnTo>
                  <a:pt x="60000" y="120000"/>
                </a:lnTo>
                <a:lnTo>
                  <a:pt x="120000" y="120000"/>
                </a:lnTo>
              </a:path>
            </a:pathLst>
          </a:custGeom>
          <a:noFill/>
          <a:ln w="25400" cap="flat" cmpd="sng">
            <a:solidFill>
              <a:srgbClr val="142248"/>
            </a:solidFill>
            <a:prstDash val="solid"/>
            <a:round/>
            <a:headEnd type="none" w="med" len="med"/>
            <a:tailEnd type="none" w="med" len="med"/>
          </a:ln>
        </p:spPr>
      </p:sp>
      <p:sp>
        <p:nvSpPr>
          <p:cNvPr id="444" name="Shape 444"/>
          <p:cNvSpPr/>
          <p:nvPr/>
        </p:nvSpPr>
        <p:spPr>
          <a:xfrm>
            <a:off x="5894211" y="2825333"/>
            <a:ext cx="280828" cy="767292"/>
          </a:xfrm>
          <a:custGeom>
            <a:avLst/>
            <a:gdLst/>
            <a:ahLst/>
            <a:cxnLst/>
            <a:rect l="0" t="0" r="0" b="0"/>
            <a:pathLst>
              <a:path w="120000" h="120000" extrusionOk="0">
                <a:moveTo>
                  <a:pt x="0" y="120000"/>
                </a:moveTo>
                <a:lnTo>
                  <a:pt x="60000" y="120000"/>
                </a:lnTo>
                <a:lnTo>
                  <a:pt x="60000" y="0"/>
                </a:lnTo>
                <a:lnTo>
                  <a:pt x="120000" y="0"/>
                </a:lnTo>
              </a:path>
            </a:pathLst>
          </a:custGeom>
          <a:noFill/>
          <a:ln w="25400" cap="flat" cmpd="sng">
            <a:solidFill>
              <a:srgbClr val="142248"/>
            </a:solidFill>
            <a:prstDash val="solid"/>
            <a:round/>
            <a:headEnd type="none" w="med" len="med"/>
            <a:tailEnd type="none" w="med" len="med"/>
          </a:ln>
        </p:spPr>
      </p:sp>
      <p:sp>
        <p:nvSpPr>
          <p:cNvPr id="445" name="Shape 445"/>
          <p:cNvSpPr/>
          <p:nvPr/>
        </p:nvSpPr>
        <p:spPr>
          <a:xfrm>
            <a:off x="5894211" y="2058041"/>
            <a:ext cx="280828" cy="1534584"/>
          </a:xfrm>
          <a:custGeom>
            <a:avLst/>
            <a:gdLst/>
            <a:ahLst/>
            <a:cxnLst/>
            <a:rect l="0" t="0" r="0" b="0"/>
            <a:pathLst>
              <a:path w="120000" h="120000" extrusionOk="0">
                <a:moveTo>
                  <a:pt x="0" y="120000"/>
                </a:moveTo>
                <a:lnTo>
                  <a:pt x="60000" y="120000"/>
                </a:lnTo>
                <a:lnTo>
                  <a:pt x="60000" y="0"/>
                </a:lnTo>
                <a:lnTo>
                  <a:pt x="120000" y="0"/>
                </a:lnTo>
              </a:path>
            </a:pathLst>
          </a:custGeom>
          <a:noFill/>
          <a:ln w="25400" cap="flat" cmpd="sng">
            <a:solidFill>
              <a:srgbClr val="142248"/>
            </a:solidFill>
            <a:prstDash val="solid"/>
            <a:round/>
            <a:headEnd type="none" w="med" len="med"/>
            <a:tailEnd type="none" w="med" len="med"/>
          </a:ln>
        </p:spPr>
      </p:sp>
      <p:sp>
        <p:nvSpPr>
          <p:cNvPr id="446" name="Shape 446"/>
          <p:cNvSpPr/>
          <p:nvPr/>
        </p:nvSpPr>
        <p:spPr>
          <a:xfrm>
            <a:off x="5894211" y="1290750"/>
            <a:ext cx="280828" cy="2301878"/>
          </a:xfrm>
          <a:custGeom>
            <a:avLst/>
            <a:gdLst/>
            <a:ahLst/>
            <a:cxnLst/>
            <a:rect l="0" t="0" r="0" b="0"/>
            <a:pathLst>
              <a:path w="120000" h="120000" extrusionOk="0">
                <a:moveTo>
                  <a:pt x="0" y="120000"/>
                </a:moveTo>
                <a:lnTo>
                  <a:pt x="60000" y="120000"/>
                </a:lnTo>
                <a:lnTo>
                  <a:pt x="60000" y="0"/>
                </a:lnTo>
                <a:lnTo>
                  <a:pt x="120000" y="0"/>
                </a:lnTo>
              </a:path>
            </a:pathLst>
          </a:custGeom>
          <a:noFill/>
          <a:ln w="25400" cap="flat" cmpd="sng">
            <a:solidFill>
              <a:srgbClr val="142248"/>
            </a:solidFill>
            <a:prstDash val="solid"/>
            <a:round/>
            <a:headEnd type="none" w="med" len="med"/>
            <a:tailEnd type="none" w="med" len="med"/>
          </a:ln>
        </p:spPr>
      </p:sp>
      <p:sp>
        <p:nvSpPr>
          <p:cNvPr id="447" name="Shape 447"/>
          <p:cNvSpPr/>
          <p:nvPr/>
        </p:nvSpPr>
        <p:spPr>
          <a:xfrm>
            <a:off x="4490067" y="3130028"/>
            <a:ext cx="1404144" cy="959062"/>
          </a:xfrm>
          <a:prstGeom prst="rect">
            <a:avLst/>
          </a:prstGeom>
          <a:solidFill>
            <a:srgbClr val="EAF1DD"/>
          </a:solidFill>
          <a:ln w="9525" cap="flat" cmpd="sng">
            <a:solidFill>
              <a:schemeClr val="lt1"/>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448" name="Shape 448"/>
          <p:cNvSpPr txBox="1"/>
          <p:nvPr/>
        </p:nvSpPr>
        <p:spPr>
          <a:xfrm>
            <a:off x="4389967" y="3130028"/>
            <a:ext cx="1504244" cy="959062"/>
          </a:xfrm>
          <a:prstGeom prst="rect">
            <a:avLst/>
          </a:prstGeom>
          <a:solidFill>
            <a:srgbClr val="EFEFEF"/>
          </a:solidFill>
          <a:ln w="9525" cap="flat" cmpd="sng">
            <a:solidFill>
              <a:srgbClr val="142248"/>
            </a:solidFill>
            <a:prstDash val="solid"/>
            <a:round/>
            <a:headEnd type="none" w="med" len="med"/>
            <a:tailEnd type="none" w="med" len="med"/>
          </a:ln>
        </p:spPr>
        <p:txBody>
          <a:bodyPr lIns="15220" tIns="15220" rIns="15220" bIns="15220" anchor="ctr" anchorCtr="0">
            <a:noAutofit/>
          </a:bodyPr>
          <a:lstStyle/>
          <a:p>
            <a:pPr algn="ctr">
              <a:lnSpc>
                <a:spcPct val="90000"/>
              </a:lnSpc>
              <a:buClr>
                <a:schemeClr val="dk1"/>
              </a:buClr>
              <a:buSzPct val="25000"/>
            </a:pPr>
            <a:r>
              <a:rPr lang="en-US" sz="2400" b="1" dirty="0">
                <a:solidFill>
                  <a:schemeClr val="dk1"/>
                </a:solidFill>
                <a:latin typeface="+mn-lt"/>
                <a:ea typeface="Calibri"/>
                <a:cs typeface="Calibri"/>
                <a:sym typeface="Calibri"/>
              </a:rPr>
              <a:t>Master instance</a:t>
            </a:r>
          </a:p>
        </p:txBody>
      </p:sp>
      <p:sp>
        <p:nvSpPr>
          <p:cNvPr id="449" name="Shape 449"/>
          <p:cNvSpPr/>
          <p:nvPr/>
        </p:nvSpPr>
        <p:spPr>
          <a:xfrm>
            <a:off x="6175042" y="1018628"/>
            <a:ext cx="1404144" cy="544240"/>
          </a:xfrm>
          <a:prstGeom prst="rect">
            <a:avLst/>
          </a:prstGeom>
          <a:solidFill>
            <a:srgbClr val="EBF1DE"/>
          </a:solidFill>
          <a:ln>
            <a:noFill/>
          </a:ln>
        </p:spPr>
        <p:txBody>
          <a:bodyPr lIns="91395" tIns="91395" rIns="91395" bIns="91395" anchor="ctr" anchorCtr="0">
            <a:noAutofit/>
          </a:bodyPr>
          <a:lstStyle/>
          <a:p>
            <a:pPr>
              <a:buClr>
                <a:srgbClr val="000000"/>
              </a:buClr>
            </a:pPr>
            <a:endParaRPr>
              <a:latin typeface="+mn-lt"/>
            </a:endParaRPr>
          </a:p>
        </p:txBody>
      </p:sp>
      <p:sp>
        <p:nvSpPr>
          <p:cNvPr id="450" name="Shape 450"/>
          <p:cNvSpPr txBox="1"/>
          <p:nvPr/>
        </p:nvSpPr>
        <p:spPr>
          <a:xfrm>
            <a:off x="6175042" y="1018628"/>
            <a:ext cx="1404144" cy="544240"/>
          </a:xfrm>
          <a:prstGeom prst="rect">
            <a:avLst/>
          </a:prstGeom>
          <a:solidFill>
            <a:srgbClr val="EFEFEF"/>
          </a:solidFill>
          <a:ln w="9525" cap="flat" cmpd="sng">
            <a:solidFill>
              <a:srgbClr val="142248"/>
            </a:solidFill>
            <a:prstDash val="solid"/>
            <a:round/>
            <a:headEnd type="none" w="med" len="med"/>
            <a:tailEnd type="none" w="med" len="med"/>
          </a:ln>
        </p:spPr>
        <p:txBody>
          <a:bodyPr lIns="12696" tIns="12696" rIns="12696" bIns="12696" anchor="ctr" anchorCtr="0">
            <a:noAutofit/>
          </a:bodyPr>
          <a:lstStyle/>
          <a:p>
            <a:pPr algn="ctr">
              <a:lnSpc>
                <a:spcPct val="90000"/>
              </a:lnSpc>
              <a:buClr>
                <a:srgbClr val="000000"/>
              </a:buClr>
              <a:buSzPct val="25000"/>
            </a:pPr>
            <a:r>
              <a:rPr lang="en-US" sz="2000" b="1">
                <a:latin typeface="+mn-lt"/>
                <a:ea typeface="Calibri"/>
                <a:cs typeface="Calibri"/>
                <a:sym typeface="Calibri"/>
              </a:rPr>
              <a:t>Worker</a:t>
            </a:r>
          </a:p>
        </p:txBody>
      </p:sp>
      <p:sp>
        <p:nvSpPr>
          <p:cNvPr id="451" name="Shape 451"/>
          <p:cNvSpPr/>
          <p:nvPr/>
        </p:nvSpPr>
        <p:spPr>
          <a:xfrm>
            <a:off x="6175042" y="1785921"/>
            <a:ext cx="1404144" cy="544240"/>
          </a:xfrm>
          <a:prstGeom prst="rect">
            <a:avLst/>
          </a:prstGeom>
          <a:solidFill>
            <a:srgbClr val="EBF1DE"/>
          </a:solidFill>
          <a:ln>
            <a:noFill/>
          </a:ln>
        </p:spPr>
        <p:txBody>
          <a:bodyPr lIns="91395" tIns="91395" rIns="91395" bIns="91395" anchor="ctr" anchorCtr="0">
            <a:noAutofit/>
          </a:bodyPr>
          <a:lstStyle/>
          <a:p>
            <a:pPr>
              <a:buClr>
                <a:srgbClr val="000000"/>
              </a:buClr>
            </a:pPr>
            <a:endParaRPr>
              <a:latin typeface="+mn-lt"/>
            </a:endParaRPr>
          </a:p>
        </p:txBody>
      </p:sp>
      <p:sp>
        <p:nvSpPr>
          <p:cNvPr id="452" name="Shape 452"/>
          <p:cNvSpPr txBox="1"/>
          <p:nvPr/>
        </p:nvSpPr>
        <p:spPr>
          <a:xfrm>
            <a:off x="6175042" y="1785921"/>
            <a:ext cx="1404144" cy="544240"/>
          </a:xfrm>
          <a:prstGeom prst="rect">
            <a:avLst/>
          </a:prstGeom>
          <a:solidFill>
            <a:srgbClr val="EFEFEF"/>
          </a:solidFill>
          <a:ln w="9525" cap="flat" cmpd="sng">
            <a:solidFill>
              <a:srgbClr val="142248"/>
            </a:solidFill>
            <a:prstDash val="solid"/>
            <a:round/>
            <a:headEnd type="none" w="med" len="med"/>
            <a:tailEnd type="none" w="med" len="med"/>
          </a:ln>
        </p:spPr>
        <p:txBody>
          <a:bodyPr lIns="12696" tIns="12696" rIns="12696" bIns="12696" anchor="ctr" anchorCtr="0">
            <a:noAutofit/>
          </a:bodyPr>
          <a:lstStyle/>
          <a:p>
            <a:pPr algn="ctr">
              <a:lnSpc>
                <a:spcPct val="90000"/>
              </a:lnSpc>
              <a:buClr>
                <a:srgbClr val="000000"/>
              </a:buClr>
              <a:buSzPct val="25000"/>
            </a:pPr>
            <a:r>
              <a:rPr lang="en-US" sz="2000" b="1">
                <a:latin typeface="+mn-lt"/>
                <a:ea typeface="Calibri"/>
                <a:cs typeface="Calibri"/>
                <a:sym typeface="Calibri"/>
              </a:rPr>
              <a:t>Worker</a:t>
            </a:r>
          </a:p>
        </p:txBody>
      </p:sp>
      <p:sp>
        <p:nvSpPr>
          <p:cNvPr id="453" name="Shape 453"/>
          <p:cNvSpPr/>
          <p:nvPr/>
        </p:nvSpPr>
        <p:spPr>
          <a:xfrm>
            <a:off x="6175042" y="2553214"/>
            <a:ext cx="1404144" cy="544240"/>
          </a:xfrm>
          <a:prstGeom prst="rect">
            <a:avLst/>
          </a:prstGeom>
          <a:solidFill>
            <a:srgbClr val="EBF1DE"/>
          </a:solidFill>
          <a:ln>
            <a:noFill/>
          </a:ln>
        </p:spPr>
        <p:txBody>
          <a:bodyPr lIns="91395" tIns="91395" rIns="91395" bIns="91395" anchor="ctr" anchorCtr="0">
            <a:noAutofit/>
          </a:bodyPr>
          <a:lstStyle/>
          <a:p>
            <a:pPr>
              <a:buClr>
                <a:srgbClr val="000000"/>
              </a:buClr>
            </a:pPr>
            <a:endParaRPr>
              <a:latin typeface="+mn-lt"/>
            </a:endParaRPr>
          </a:p>
        </p:txBody>
      </p:sp>
      <p:sp>
        <p:nvSpPr>
          <p:cNvPr id="454" name="Shape 454"/>
          <p:cNvSpPr txBox="1"/>
          <p:nvPr/>
        </p:nvSpPr>
        <p:spPr>
          <a:xfrm>
            <a:off x="6175042" y="2553214"/>
            <a:ext cx="1404144" cy="544240"/>
          </a:xfrm>
          <a:prstGeom prst="rect">
            <a:avLst/>
          </a:prstGeom>
          <a:solidFill>
            <a:srgbClr val="EFEFEF"/>
          </a:solidFill>
          <a:ln w="9525" cap="flat" cmpd="sng">
            <a:solidFill>
              <a:srgbClr val="142248"/>
            </a:solidFill>
            <a:prstDash val="solid"/>
            <a:round/>
            <a:headEnd type="none" w="med" len="med"/>
            <a:tailEnd type="none" w="med" len="med"/>
          </a:ln>
        </p:spPr>
        <p:txBody>
          <a:bodyPr lIns="12696" tIns="12696" rIns="12696" bIns="12696" anchor="ctr" anchorCtr="0">
            <a:noAutofit/>
          </a:bodyPr>
          <a:lstStyle/>
          <a:p>
            <a:pPr algn="ctr">
              <a:lnSpc>
                <a:spcPct val="90000"/>
              </a:lnSpc>
              <a:buClr>
                <a:srgbClr val="000000"/>
              </a:buClr>
              <a:buSzPct val="25000"/>
            </a:pPr>
            <a:r>
              <a:rPr lang="en-US" sz="2000" b="1">
                <a:latin typeface="+mn-lt"/>
                <a:ea typeface="Calibri"/>
                <a:cs typeface="Calibri"/>
                <a:sym typeface="Calibri"/>
              </a:rPr>
              <a:t>Worker</a:t>
            </a:r>
          </a:p>
        </p:txBody>
      </p:sp>
      <p:sp>
        <p:nvSpPr>
          <p:cNvPr id="455" name="Shape 455"/>
          <p:cNvSpPr/>
          <p:nvPr/>
        </p:nvSpPr>
        <p:spPr>
          <a:xfrm>
            <a:off x="6175042" y="3320506"/>
            <a:ext cx="1404144" cy="544240"/>
          </a:xfrm>
          <a:prstGeom prst="rect">
            <a:avLst/>
          </a:prstGeom>
          <a:solidFill>
            <a:srgbClr val="EBF1DE"/>
          </a:solidFill>
          <a:ln>
            <a:noFill/>
          </a:ln>
        </p:spPr>
        <p:txBody>
          <a:bodyPr lIns="91395" tIns="91395" rIns="91395" bIns="91395" anchor="ctr" anchorCtr="0">
            <a:noAutofit/>
          </a:bodyPr>
          <a:lstStyle/>
          <a:p>
            <a:pPr>
              <a:buClr>
                <a:srgbClr val="000000"/>
              </a:buClr>
            </a:pPr>
            <a:endParaRPr>
              <a:latin typeface="+mn-lt"/>
            </a:endParaRPr>
          </a:p>
        </p:txBody>
      </p:sp>
      <p:sp>
        <p:nvSpPr>
          <p:cNvPr id="456" name="Shape 456"/>
          <p:cNvSpPr txBox="1"/>
          <p:nvPr/>
        </p:nvSpPr>
        <p:spPr>
          <a:xfrm>
            <a:off x="6175042" y="3320506"/>
            <a:ext cx="1404144" cy="544240"/>
          </a:xfrm>
          <a:prstGeom prst="rect">
            <a:avLst/>
          </a:prstGeom>
          <a:solidFill>
            <a:srgbClr val="EFEFEF"/>
          </a:solidFill>
          <a:ln w="9525" cap="flat" cmpd="sng">
            <a:solidFill>
              <a:srgbClr val="142248"/>
            </a:solidFill>
            <a:prstDash val="solid"/>
            <a:round/>
            <a:headEnd type="none" w="med" len="med"/>
            <a:tailEnd type="none" w="med" len="med"/>
          </a:ln>
        </p:spPr>
        <p:txBody>
          <a:bodyPr lIns="12696" tIns="12696" rIns="12696" bIns="12696" anchor="ctr" anchorCtr="0">
            <a:noAutofit/>
          </a:bodyPr>
          <a:lstStyle/>
          <a:p>
            <a:pPr algn="ctr">
              <a:lnSpc>
                <a:spcPct val="90000"/>
              </a:lnSpc>
              <a:buClr>
                <a:srgbClr val="000000"/>
              </a:buClr>
              <a:buSzPct val="25000"/>
            </a:pPr>
            <a:r>
              <a:rPr lang="en-US" sz="2000" b="1">
                <a:latin typeface="+mn-lt"/>
                <a:ea typeface="Calibri"/>
                <a:cs typeface="Calibri"/>
                <a:sym typeface="Calibri"/>
              </a:rPr>
              <a:t>Worker</a:t>
            </a:r>
          </a:p>
        </p:txBody>
      </p:sp>
      <p:sp>
        <p:nvSpPr>
          <p:cNvPr id="457" name="Shape 457"/>
          <p:cNvSpPr/>
          <p:nvPr/>
        </p:nvSpPr>
        <p:spPr>
          <a:xfrm>
            <a:off x="6175042" y="4087799"/>
            <a:ext cx="1404144" cy="544240"/>
          </a:xfrm>
          <a:prstGeom prst="rect">
            <a:avLst/>
          </a:prstGeom>
          <a:solidFill>
            <a:srgbClr val="EBF1DE"/>
          </a:solidFill>
          <a:ln>
            <a:noFill/>
          </a:ln>
        </p:spPr>
        <p:txBody>
          <a:bodyPr lIns="91395" tIns="91395" rIns="91395" bIns="91395" anchor="ctr" anchorCtr="0">
            <a:noAutofit/>
          </a:bodyPr>
          <a:lstStyle/>
          <a:p>
            <a:pPr>
              <a:buClr>
                <a:srgbClr val="000000"/>
              </a:buClr>
            </a:pPr>
            <a:endParaRPr>
              <a:latin typeface="+mn-lt"/>
            </a:endParaRPr>
          </a:p>
        </p:txBody>
      </p:sp>
      <p:sp>
        <p:nvSpPr>
          <p:cNvPr id="458" name="Shape 458"/>
          <p:cNvSpPr txBox="1"/>
          <p:nvPr/>
        </p:nvSpPr>
        <p:spPr>
          <a:xfrm>
            <a:off x="6175042" y="4087799"/>
            <a:ext cx="1404144" cy="544240"/>
          </a:xfrm>
          <a:prstGeom prst="rect">
            <a:avLst/>
          </a:prstGeom>
          <a:solidFill>
            <a:srgbClr val="EFEFEF"/>
          </a:solidFill>
          <a:ln w="9525" cap="flat" cmpd="sng">
            <a:solidFill>
              <a:srgbClr val="142248"/>
            </a:solidFill>
            <a:prstDash val="solid"/>
            <a:round/>
            <a:headEnd type="none" w="med" len="med"/>
            <a:tailEnd type="none" w="med" len="med"/>
          </a:ln>
        </p:spPr>
        <p:txBody>
          <a:bodyPr lIns="12696" tIns="12696" rIns="12696" bIns="12696" anchor="ctr" anchorCtr="0">
            <a:noAutofit/>
          </a:bodyPr>
          <a:lstStyle/>
          <a:p>
            <a:pPr algn="ctr">
              <a:lnSpc>
                <a:spcPct val="90000"/>
              </a:lnSpc>
              <a:buClr>
                <a:srgbClr val="000000"/>
              </a:buClr>
              <a:buSzPct val="25000"/>
            </a:pPr>
            <a:r>
              <a:rPr lang="en-US" sz="2000" b="1">
                <a:latin typeface="+mn-lt"/>
                <a:ea typeface="Calibri"/>
                <a:cs typeface="Calibri"/>
                <a:sym typeface="Calibri"/>
              </a:rPr>
              <a:t>Worker</a:t>
            </a:r>
          </a:p>
        </p:txBody>
      </p:sp>
      <p:sp>
        <p:nvSpPr>
          <p:cNvPr id="459" name="Shape 459"/>
          <p:cNvSpPr/>
          <p:nvPr/>
        </p:nvSpPr>
        <p:spPr>
          <a:xfrm>
            <a:off x="6175042" y="4855091"/>
            <a:ext cx="1404144" cy="544240"/>
          </a:xfrm>
          <a:prstGeom prst="rect">
            <a:avLst/>
          </a:prstGeom>
          <a:solidFill>
            <a:srgbClr val="EBF1DE"/>
          </a:solidFill>
          <a:ln>
            <a:noFill/>
          </a:ln>
        </p:spPr>
        <p:txBody>
          <a:bodyPr lIns="91395" tIns="91395" rIns="91395" bIns="91395" anchor="ctr" anchorCtr="0">
            <a:noAutofit/>
          </a:bodyPr>
          <a:lstStyle/>
          <a:p>
            <a:pPr>
              <a:buClr>
                <a:srgbClr val="000000"/>
              </a:buClr>
            </a:pPr>
            <a:endParaRPr>
              <a:latin typeface="+mn-lt"/>
            </a:endParaRPr>
          </a:p>
        </p:txBody>
      </p:sp>
      <p:sp>
        <p:nvSpPr>
          <p:cNvPr id="460" name="Shape 460"/>
          <p:cNvSpPr txBox="1"/>
          <p:nvPr/>
        </p:nvSpPr>
        <p:spPr>
          <a:xfrm>
            <a:off x="6175042" y="4855091"/>
            <a:ext cx="1404144" cy="544240"/>
          </a:xfrm>
          <a:prstGeom prst="rect">
            <a:avLst/>
          </a:prstGeom>
          <a:solidFill>
            <a:srgbClr val="EFEFEF"/>
          </a:solidFill>
          <a:ln w="9525" cap="flat" cmpd="sng">
            <a:solidFill>
              <a:srgbClr val="142248"/>
            </a:solidFill>
            <a:prstDash val="solid"/>
            <a:round/>
            <a:headEnd type="none" w="med" len="med"/>
            <a:tailEnd type="none" w="med" len="med"/>
          </a:ln>
        </p:spPr>
        <p:txBody>
          <a:bodyPr lIns="12696" tIns="12696" rIns="12696" bIns="12696" anchor="ctr" anchorCtr="0">
            <a:noAutofit/>
          </a:bodyPr>
          <a:lstStyle/>
          <a:p>
            <a:pPr algn="ctr">
              <a:lnSpc>
                <a:spcPct val="90000"/>
              </a:lnSpc>
              <a:buClr>
                <a:srgbClr val="000000"/>
              </a:buClr>
              <a:buSzPct val="25000"/>
            </a:pPr>
            <a:r>
              <a:rPr lang="en-US" sz="2000" b="1">
                <a:latin typeface="+mn-lt"/>
                <a:ea typeface="Calibri"/>
                <a:cs typeface="Calibri"/>
                <a:sym typeface="Calibri"/>
              </a:rPr>
              <a:t>Worker</a:t>
            </a:r>
          </a:p>
        </p:txBody>
      </p:sp>
      <p:sp>
        <p:nvSpPr>
          <p:cNvPr id="461" name="Shape 461"/>
          <p:cNvSpPr/>
          <p:nvPr/>
        </p:nvSpPr>
        <p:spPr>
          <a:xfrm>
            <a:off x="6175042" y="5622384"/>
            <a:ext cx="1404144" cy="544240"/>
          </a:xfrm>
          <a:prstGeom prst="rect">
            <a:avLst/>
          </a:prstGeom>
          <a:solidFill>
            <a:srgbClr val="EBF1DE"/>
          </a:solidFill>
          <a:ln>
            <a:noFill/>
          </a:ln>
        </p:spPr>
        <p:txBody>
          <a:bodyPr lIns="91395" tIns="91395" rIns="91395" bIns="91395" anchor="ctr" anchorCtr="0">
            <a:noAutofit/>
          </a:bodyPr>
          <a:lstStyle/>
          <a:p>
            <a:pPr>
              <a:buClr>
                <a:srgbClr val="000000"/>
              </a:buClr>
            </a:pPr>
            <a:endParaRPr>
              <a:latin typeface="+mn-lt"/>
            </a:endParaRPr>
          </a:p>
        </p:txBody>
      </p:sp>
      <p:sp>
        <p:nvSpPr>
          <p:cNvPr id="462" name="Shape 462"/>
          <p:cNvSpPr txBox="1"/>
          <p:nvPr/>
        </p:nvSpPr>
        <p:spPr>
          <a:xfrm>
            <a:off x="6175042" y="5622384"/>
            <a:ext cx="1404144" cy="544240"/>
          </a:xfrm>
          <a:prstGeom prst="rect">
            <a:avLst/>
          </a:prstGeom>
          <a:solidFill>
            <a:srgbClr val="EFEFEF"/>
          </a:solidFill>
          <a:ln w="9525" cap="flat" cmpd="sng">
            <a:solidFill>
              <a:srgbClr val="142248"/>
            </a:solidFill>
            <a:prstDash val="solid"/>
            <a:round/>
            <a:headEnd type="none" w="med" len="med"/>
            <a:tailEnd type="none" w="med" len="med"/>
          </a:ln>
        </p:spPr>
        <p:txBody>
          <a:bodyPr lIns="12696" tIns="12696" rIns="12696" bIns="12696" anchor="ctr" anchorCtr="0">
            <a:noAutofit/>
          </a:bodyPr>
          <a:lstStyle/>
          <a:p>
            <a:pPr algn="ctr">
              <a:lnSpc>
                <a:spcPct val="90000"/>
              </a:lnSpc>
              <a:buClr>
                <a:srgbClr val="000000"/>
              </a:buClr>
              <a:buSzPct val="25000"/>
            </a:pPr>
            <a:r>
              <a:rPr lang="en-US" sz="2000" b="1">
                <a:latin typeface="+mn-lt"/>
                <a:ea typeface="Calibri"/>
                <a:cs typeface="Calibri"/>
                <a:sym typeface="Calibri"/>
              </a:rPr>
              <a:t>Worker</a:t>
            </a:r>
          </a:p>
        </p:txBody>
      </p:sp>
      <p:sp>
        <p:nvSpPr>
          <p:cNvPr id="463" name="Shape 463"/>
          <p:cNvSpPr txBox="1">
            <a:spLocks noGrp="1"/>
          </p:cNvSpPr>
          <p:nvPr>
            <p:ph type="title"/>
          </p:nvPr>
        </p:nvSpPr>
        <p:spPr>
          <a:xfrm>
            <a:off x="457200" y="-258762"/>
            <a:ext cx="8229600" cy="1143000"/>
          </a:xfrm>
          <a:prstGeom prst="rect">
            <a:avLst/>
          </a:prstGeom>
          <a:noFill/>
          <a:ln>
            <a:noFill/>
          </a:ln>
        </p:spPr>
        <p:txBody>
          <a:bodyPr lIns="91395" tIns="45686" rIns="91395" bIns="45686" anchor="ctr" anchorCtr="0">
            <a:noAutofit/>
          </a:bodyPr>
          <a:lstStyle/>
          <a:p>
            <a:pPr>
              <a:buSzPct val="25000"/>
            </a:pPr>
            <a:r>
              <a:rPr lang="en-US" sz="2900" b="1">
                <a:latin typeface="+mn-lt"/>
              </a:rPr>
              <a:t>Genome Annotation: WQ-MAKER in Jetstream</a:t>
            </a:r>
          </a:p>
        </p:txBody>
      </p:sp>
      <p:sp>
        <p:nvSpPr>
          <p:cNvPr id="464" name="Shape 464"/>
          <p:cNvSpPr/>
          <p:nvPr/>
        </p:nvSpPr>
        <p:spPr>
          <a:xfrm>
            <a:off x="1261016" y="1390516"/>
            <a:ext cx="2677800" cy="4409100"/>
          </a:xfrm>
          <a:prstGeom prst="rect">
            <a:avLst/>
          </a:prstGeom>
          <a:solidFill>
            <a:srgbClr val="F3F3F3"/>
          </a:solidFill>
          <a:ln w="19050" cap="flat" cmpd="sng">
            <a:solidFill>
              <a:srgbClr val="142248"/>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grpSp>
        <p:nvGrpSpPr>
          <p:cNvPr id="465" name="Shape 465"/>
          <p:cNvGrpSpPr/>
          <p:nvPr/>
        </p:nvGrpSpPr>
        <p:grpSpPr>
          <a:xfrm>
            <a:off x="1541377" y="2118033"/>
            <a:ext cx="2116129" cy="354116"/>
            <a:chOff x="2836460" y="1995"/>
            <a:chExt cx="1769339" cy="539646"/>
          </a:xfrm>
        </p:grpSpPr>
        <p:sp>
          <p:nvSpPr>
            <p:cNvPr id="466" name="Shape 466"/>
            <p:cNvSpPr/>
            <p:nvPr/>
          </p:nvSpPr>
          <p:spPr>
            <a:xfrm>
              <a:off x="2836460" y="1995"/>
              <a:ext cx="1769339" cy="539646"/>
            </a:xfrm>
            <a:prstGeom prst="rect">
              <a:avLst/>
            </a:prstGeom>
            <a:solidFill>
              <a:srgbClr val="99D9EA"/>
            </a:solidFill>
            <a:ln w="9525" cap="flat" cmpd="sng">
              <a:solidFill>
                <a:srgbClr val="142248"/>
              </a:solidFill>
              <a:prstDash val="solid"/>
              <a:round/>
              <a:headEnd type="none" w="med" len="med"/>
              <a:tailEnd type="none" w="med" len="med"/>
            </a:ln>
          </p:spPr>
          <p:txBody>
            <a:bodyPr lIns="91425" tIns="91425" rIns="91425" bIns="91425" anchor="ctr" anchorCtr="0">
              <a:noAutofit/>
            </a:bodyPr>
            <a:lstStyle/>
            <a:p>
              <a:pPr>
                <a:buClr>
                  <a:srgbClr val="000000"/>
                </a:buClr>
              </a:pPr>
              <a:endParaRPr>
                <a:latin typeface="+mn-lt"/>
              </a:endParaRPr>
            </a:p>
          </p:txBody>
        </p:sp>
        <p:sp>
          <p:nvSpPr>
            <p:cNvPr id="467" name="Shape 467"/>
            <p:cNvSpPr/>
            <p:nvPr/>
          </p:nvSpPr>
          <p:spPr>
            <a:xfrm>
              <a:off x="2836460" y="1995"/>
              <a:ext cx="1769339" cy="539646"/>
            </a:xfrm>
            <a:prstGeom prst="rect">
              <a:avLst/>
            </a:prstGeom>
            <a:solidFill>
              <a:srgbClr val="99D9EA"/>
            </a:solidFill>
            <a:ln w="9525" cap="flat" cmpd="sng">
              <a:solidFill>
                <a:srgbClr val="142248"/>
              </a:solidFill>
              <a:prstDash val="solid"/>
              <a:round/>
              <a:headEnd type="none" w="med" len="med"/>
              <a:tailEnd type="none" w="med" len="med"/>
            </a:ln>
          </p:spPr>
          <p:txBody>
            <a:bodyPr lIns="12700" tIns="12700" rIns="12700" bIns="12700" anchor="ctr" anchorCtr="0">
              <a:noAutofit/>
            </a:bodyPr>
            <a:lstStyle/>
            <a:p>
              <a:pPr algn="ctr">
                <a:lnSpc>
                  <a:spcPct val="90000"/>
                </a:lnSpc>
                <a:buClr>
                  <a:srgbClr val="000000"/>
                </a:buClr>
                <a:buSzPct val="25000"/>
              </a:pPr>
              <a:r>
                <a:rPr lang="en-US" sz="2000" b="1">
                  <a:latin typeface="+mn-lt"/>
                  <a:ea typeface="Calibri"/>
                  <a:cs typeface="Calibri"/>
                  <a:sym typeface="Calibri"/>
                </a:rPr>
                <a:t>Augustus</a:t>
              </a:r>
            </a:p>
          </p:txBody>
        </p:sp>
      </p:grpSp>
      <p:grpSp>
        <p:nvGrpSpPr>
          <p:cNvPr id="468" name="Shape 468"/>
          <p:cNvGrpSpPr/>
          <p:nvPr/>
        </p:nvGrpSpPr>
        <p:grpSpPr>
          <a:xfrm>
            <a:off x="1539211" y="2615284"/>
            <a:ext cx="2116129" cy="354116"/>
            <a:chOff x="2836460" y="1995"/>
            <a:chExt cx="1769339" cy="539646"/>
          </a:xfrm>
        </p:grpSpPr>
        <p:sp>
          <p:nvSpPr>
            <p:cNvPr id="469" name="Shape 469"/>
            <p:cNvSpPr/>
            <p:nvPr/>
          </p:nvSpPr>
          <p:spPr>
            <a:xfrm>
              <a:off x="2836460" y="1995"/>
              <a:ext cx="1769339" cy="539646"/>
            </a:xfrm>
            <a:prstGeom prst="rect">
              <a:avLst/>
            </a:prstGeom>
            <a:solidFill>
              <a:srgbClr val="99D9EA"/>
            </a:solidFill>
            <a:ln w="9525" cap="flat" cmpd="sng">
              <a:solidFill>
                <a:srgbClr val="142248"/>
              </a:solidFill>
              <a:prstDash val="solid"/>
              <a:round/>
              <a:headEnd type="none" w="med" len="med"/>
              <a:tailEnd type="none" w="med" len="med"/>
            </a:ln>
          </p:spPr>
          <p:txBody>
            <a:bodyPr lIns="91425" tIns="91425" rIns="91425" bIns="91425" anchor="ctr" anchorCtr="0">
              <a:noAutofit/>
            </a:bodyPr>
            <a:lstStyle/>
            <a:p>
              <a:pPr>
                <a:buClr>
                  <a:srgbClr val="000000"/>
                </a:buClr>
              </a:pPr>
              <a:endParaRPr>
                <a:latin typeface="+mn-lt"/>
              </a:endParaRPr>
            </a:p>
          </p:txBody>
        </p:sp>
        <p:sp>
          <p:nvSpPr>
            <p:cNvPr id="470" name="Shape 470"/>
            <p:cNvSpPr/>
            <p:nvPr/>
          </p:nvSpPr>
          <p:spPr>
            <a:xfrm>
              <a:off x="2836460" y="1995"/>
              <a:ext cx="1769339" cy="539646"/>
            </a:xfrm>
            <a:prstGeom prst="rect">
              <a:avLst/>
            </a:prstGeom>
            <a:solidFill>
              <a:srgbClr val="99D9EA"/>
            </a:solidFill>
            <a:ln w="9525" cap="flat" cmpd="sng">
              <a:solidFill>
                <a:srgbClr val="142248"/>
              </a:solidFill>
              <a:prstDash val="solid"/>
              <a:round/>
              <a:headEnd type="none" w="med" len="med"/>
              <a:tailEnd type="none" w="med" len="med"/>
            </a:ln>
          </p:spPr>
          <p:txBody>
            <a:bodyPr lIns="12700" tIns="12700" rIns="12700" bIns="12700" anchor="ctr" anchorCtr="0">
              <a:noAutofit/>
            </a:bodyPr>
            <a:lstStyle/>
            <a:p>
              <a:pPr algn="ctr">
                <a:lnSpc>
                  <a:spcPct val="90000"/>
                </a:lnSpc>
                <a:buClr>
                  <a:srgbClr val="000000"/>
                </a:buClr>
                <a:buSzPct val="25000"/>
              </a:pPr>
              <a:r>
                <a:rPr lang="en-US" sz="2000" b="1">
                  <a:latin typeface="+mn-lt"/>
                  <a:ea typeface="Calibri"/>
                  <a:cs typeface="Calibri"/>
                  <a:sym typeface="Calibri"/>
                </a:rPr>
                <a:t>SNAP</a:t>
              </a:r>
            </a:p>
          </p:txBody>
        </p:sp>
      </p:grpSp>
      <p:grpSp>
        <p:nvGrpSpPr>
          <p:cNvPr id="471" name="Shape 471"/>
          <p:cNvGrpSpPr/>
          <p:nvPr/>
        </p:nvGrpSpPr>
        <p:grpSpPr>
          <a:xfrm>
            <a:off x="1546362" y="3117232"/>
            <a:ext cx="2116129" cy="354116"/>
            <a:chOff x="2836460" y="1995"/>
            <a:chExt cx="1769339" cy="539646"/>
          </a:xfrm>
        </p:grpSpPr>
        <p:sp>
          <p:nvSpPr>
            <p:cNvPr id="472" name="Shape 472"/>
            <p:cNvSpPr/>
            <p:nvPr/>
          </p:nvSpPr>
          <p:spPr>
            <a:xfrm>
              <a:off x="2836460" y="1995"/>
              <a:ext cx="1769339" cy="539646"/>
            </a:xfrm>
            <a:prstGeom prst="rect">
              <a:avLst/>
            </a:prstGeom>
            <a:solidFill>
              <a:srgbClr val="99D9EA"/>
            </a:solidFill>
            <a:ln w="9525" cap="flat" cmpd="sng">
              <a:solidFill>
                <a:srgbClr val="142248"/>
              </a:solidFill>
              <a:prstDash val="solid"/>
              <a:round/>
              <a:headEnd type="none" w="med" len="med"/>
              <a:tailEnd type="none" w="med" len="med"/>
            </a:ln>
          </p:spPr>
          <p:txBody>
            <a:bodyPr lIns="91425" tIns="91425" rIns="91425" bIns="91425" anchor="ctr" anchorCtr="0">
              <a:noAutofit/>
            </a:bodyPr>
            <a:lstStyle/>
            <a:p>
              <a:pPr>
                <a:buClr>
                  <a:srgbClr val="000000"/>
                </a:buClr>
              </a:pPr>
              <a:endParaRPr>
                <a:latin typeface="+mn-lt"/>
              </a:endParaRPr>
            </a:p>
          </p:txBody>
        </p:sp>
        <p:sp>
          <p:nvSpPr>
            <p:cNvPr id="473" name="Shape 473"/>
            <p:cNvSpPr/>
            <p:nvPr/>
          </p:nvSpPr>
          <p:spPr>
            <a:xfrm>
              <a:off x="2836460" y="1995"/>
              <a:ext cx="1769339" cy="539646"/>
            </a:xfrm>
            <a:prstGeom prst="rect">
              <a:avLst/>
            </a:prstGeom>
            <a:solidFill>
              <a:srgbClr val="99D9EA"/>
            </a:solidFill>
            <a:ln w="9525" cap="flat" cmpd="sng">
              <a:solidFill>
                <a:srgbClr val="142248"/>
              </a:solidFill>
              <a:prstDash val="solid"/>
              <a:round/>
              <a:headEnd type="none" w="med" len="med"/>
              <a:tailEnd type="none" w="med" len="med"/>
            </a:ln>
          </p:spPr>
          <p:txBody>
            <a:bodyPr lIns="12700" tIns="12700" rIns="12700" bIns="12700" anchor="ctr" anchorCtr="0">
              <a:noAutofit/>
            </a:bodyPr>
            <a:lstStyle/>
            <a:p>
              <a:pPr algn="ctr">
                <a:lnSpc>
                  <a:spcPct val="90000"/>
                </a:lnSpc>
                <a:buClr>
                  <a:srgbClr val="000000"/>
                </a:buClr>
                <a:buSzPct val="25000"/>
              </a:pPr>
              <a:r>
                <a:rPr lang="en-US" sz="2000" b="1">
                  <a:latin typeface="+mn-lt"/>
                  <a:ea typeface="Calibri"/>
                  <a:cs typeface="Calibri"/>
                  <a:sym typeface="Calibri"/>
                </a:rPr>
                <a:t>Exonerate</a:t>
              </a:r>
            </a:p>
          </p:txBody>
        </p:sp>
      </p:grpSp>
      <p:sp>
        <p:nvSpPr>
          <p:cNvPr id="474" name="Shape 474"/>
          <p:cNvSpPr/>
          <p:nvPr/>
        </p:nvSpPr>
        <p:spPr>
          <a:xfrm>
            <a:off x="1541461" y="3623198"/>
            <a:ext cx="2116200" cy="354000"/>
          </a:xfrm>
          <a:prstGeom prst="rect">
            <a:avLst/>
          </a:prstGeom>
          <a:solidFill>
            <a:srgbClr val="99D9EA"/>
          </a:solidFill>
          <a:ln w="9525" cap="flat" cmpd="sng">
            <a:solidFill>
              <a:srgbClr val="142248"/>
            </a:solidFill>
            <a:prstDash val="solid"/>
            <a:round/>
            <a:headEnd type="none" w="med" len="med"/>
            <a:tailEnd type="none" w="med" len="med"/>
          </a:ln>
        </p:spPr>
        <p:txBody>
          <a:bodyPr lIns="12696" tIns="12696" rIns="12696" bIns="12696" anchor="ctr" anchorCtr="0">
            <a:noAutofit/>
          </a:bodyPr>
          <a:lstStyle/>
          <a:p>
            <a:pPr algn="ctr">
              <a:lnSpc>
                <a:spcPct val="90000"/>
              </a:lnSpc>
              <a:buClr>
                <a:srgbClr val="000000"/>
              </a:buClr>
              <a:buSzPct val="25000"/>
            </a:pPr>
            <a:r>
              <a:rPr lang="en-US" sz="2000" b="1">
                <a:latin typeface="+mn-lt"/>
                <a:ea typeface="Calibri"/>
                <a:cs typeface="Calibri"/>
                <a:sym typeface="Calibri"/>
              </a:rPr>
              <a:t>BLAST</a:t>
            </a:r>
          </a:p>
        </p:txBody>
      </p:sp>
      <p:sp>
        <p:nvSpPr>
          <p:cNvPr id="475" name="Shape 475"/>
          <p:cNvSpPr/>
          <p:nvPr/>
        </p:nvSpPr>
        <p:spPr>
          <a:xfrm>
            <a:off x="1544282" y="4120451"/>
            <a:ext cx="2116200" cy="354000"/>
          </a:xfrm>
          <a:prstGeom prst="rect">
            <a:avLst/>
          </a:prstGeom>
          <a:solidFill>
            <a:srgbClr val="99D9EA"/>
          </a:solidFill>
          <a:ln w="9525" cap="flat" cmpd="sng">
            <a:solidFill>
              <a:srgbClr val="142248"/>
            </a:solidFill>
            <a:prstDash val="solid"/>
            <a:round/>
            <a:headEnd type="none" w="med" len="med"/>
            <a:tailEnd type="none" w="med" len="med"/>
          </a:ln>
        </p:spPr>
        <p:txBody>
          <a:bodyPr lIns="12696" tIns="12696" rIns="12696" bIns="12696" anchor="ctr" anchorCtr="0">
            <a:noAutofit/>
          </a:bodyPr>
          <a:lstStyle/>
          <a:p>
            <a:pPr algn="ctr">
              <a:lnSpc>
                <a:spcPct val="90000"/>
              </a:lnSpc>
              <a:buClr>
                <a:srgbClr val="000000"/>
              </a:buClr>
              <a:buSzPct val="25000"/>
            </a:pPr>
            <a:r>
              <a:rPr lang="en-US" sz="2000" b="1">
                <a:latin typeface="+mn-lt"/>
                <a:ea typeface="Calibri"/>
                <a:cs typeface="Calibri"/>
                <a:sym typeface="Calibri"/>
              </a:rPr>
              <a:t>RepeatMasker</a:t>
            </a:r>
          </a:p>
        </p:txBody>
      </p:sp>
      <p:sp>
        <p:nvSpPr>
          <p:cNvPr id="476" name="Shape 476"/>
          <p:cNvSpPr/>
          <p:nvPr/>
        </p:nvSpPr>
        <p:spPr>
          <a:xfrm>
            <a:off x="1539295" y="4660942"/>
            <a:ext cx="2116200" cy="354000"/>
          </a:xfrm>
          <a:prstGeom prst="rect">
            <a:avLst/>
          </a:prstGeom>
          <a:solidFill>
            <a:srgbClr val="99D9EA"/>
          </a:solidFill>
          <a:ln w="9525" cap="flat" cmpd="sng">
            <a:solidFill>
              <a:srgbClr val="142248"/>
            </a:solidFill>
            <a:prstDash val="solid"/>
            <a:round/>
            <a:headEnd type="none" w="med" len="med"/>
            <a:tailEnd type="none" w="med" len="med"/>
          </a:ln>
        </p:spPr>
        <p:txBody>
          <a:bodyPr lIns="12696" tIns="12696" rIns="12696" bIns="12696" anchor="ctr" anchorCtr="0">
            <a:noAutofit/>
          </a:bodyPr>
          <a:lstStyle/>
          <a:p>
            <a:pPr algn="ctr">
              <a:lnSpc>
                <a:spcPct val="90000"/>
              </a:lnSpc>
              <a:buClr>
                <a:srgbClr val="000000"/>
              </a:buClr>
              <a:buSzPct val="25000"/>
            </a:pPr>
            <a:r>
              <a:rPr lang="en-US" sz="2000" b="1">
                <a:latin typeface="+mn-lt"/>
                <a:ea typeface="Calibri"/>
                <a:cs typeface="Calibri"/>
                <a:sym typeface="Calibri"/>
              </a:rPr>
              <a:t>cctools</a:t>
            </a:r>
          </a:p>
        </p:txBody>
      </p:sp>
      <p:sp>
        <p:nvSpPr>
          <p:cNvPr id="477" name="Shape 477"/>
          <p:cNvSpPr/>
          <p:nvPr/>
        </p:nvSpPr>
        <p:spPr>
          <a:xfrm>
            <a:off x="3986379" y="3409673"/>
            <a:ext cx="470400" cy="470400"/>
          </a:xfrm>
          <a:prstGeom prst="rightArrow">
            <a:avLst>
              <a:gd name="adj1" fmla="val 50000"/>
              <a:gd name="adj2" fmla="val 50000"/>
            </a:avLst>
          </a:prstGeom>
          <a:solidFill>
            <a:srgbClr val="004471"/>
          </a:solidFill>
          <a:ln>
            <a:noFill/>
          </a:ln>
        </p:spPr>
        <p:txBody>
          <a:bodyPr lIns="91395" tIns="45686" rIns="91395" bIns="45686" anchor="ctr" anchorCtr="0">
            <a:noAutofit/>
          </a:bodyPr>
          <a:lstStyle/>
          <a:p>
            <a:pPr algn="ctr">
              <a:buClr>
                <a:srgbClr val="000000"/>
              </a:buClr>
            </a:pPr>
            <a:endParaRPr sz="1800">
              <a:solidFill>
                <a:schemeClr val="lt1"/>
              </a:solidFill>
              <a:latin typeface="+mn-lt"/>
              <a:ea typeface="Calibri"/>
              <a:cs typeface="Calibri"/>
              <a:sym typeface="Calibri"/>
            </a:endParaRPr>
          </a:p>
        </p:txBody>
      </p:sp>
      <p:grpSp>
        <p:nvGrpSpPr>
          <p:cNvPr id="478" name="Shape 478"/>
          <p:cNvGrpSpPr/>
          <p:nvPr/>
        </p:nvGrpSpPr>
        <p:grpSpPr>
          <a:xfrm rot="-5400000">
            <a:off x="6192815" y="3276450"/>
            <a:ext cx="5027367" cy="544200"/>
            <a:chOff x="2570882" y="3788"/>
            <a:chExt cx="1784398" cy="544200"/>
          </a:xfrm>
        </p:grpSpPr>
        <p:sp>
          <p:nvSpPr>
            <p:cNvPr id="479" name="Shape 479"/>
            <p:cNvSpPr/>
            <p:nvPr/>
          </p:nvSpPr>
          <p:spPr>
            <a:xfrm>
              <a:off x="2570882" y="3788"/>
              <a:ext cx="1784398" cy="544200"/>
            </a:xfrm>
            <a:prstGeom prst="rect">
              <a:avLst/>
            </a:prstGeom>
            <a:solidFill>
              <a:srgbClr val="EFEFEF"/>
            </a:solidFill>
            <a:ln w="9525" cap="flat" cmpd="sng">
              <a:solidFill>
                <a:srgbClr val="142248"/>
              </a:solidFill>
              <a:prstDash val="solid"/>
              <a:round/>
              <a:headEnd type="none" w="med" len="med"/>
              <a:tailEnd type="none" w="med" len="med"/>
            </a:ln>
          </p:spPr>
          <p:txBody>
            <a:bodyPr lIns="91425" tIns="91425" rIns="91425" bIns="91425" anchor="ctr" anchorCtr="0">
              <a:noAutofit/>
            </a:bodyPr>
            <a:lstStyle/>
            <a:p>
              <a:pPr>
                <a:buClr>
                  <a:srgbClr val="000000"/>
                </a:buClr>
              </a:pPr>
              <a:endParaRPr>
                <a:latin typeface="+mn-lt"/>
              </a:endParaRPr>
            </a:p>
          </p:txBody>
        </p:sp>
        <p:sp>
          <p:nvSpPr>
            <p:cNvPr id="480" name="Shape 480"/>
            <p:cNvSpPr/>
            <p:nvPr/>
          </p:nvSpPr>
          <p:spPr>
            <a:xfrm>
              <a:off x="2570882" y="3788"/>
              <a:ext cx="1784398" cy="544200"/>
            </a:xfrm>
            <a:prstGeom prst="rect">
              <a:avLst/>
            </a:prstGeom>
            <a:solidFill>
              <a:srgbClr val="EFEFEF"/>
            </a:solidFill>
            <a:ln w="9525" cap="flat" cmpd="sng">
              <a:solidFill>
                <a:srgbClr val="142248"/>
              </a:solidFill>
              <a:prstDash val="solid"/>
              <a:round/>
              <a:headEnd type="none" w="med" len="med"/>
              <a:tailEnd type="none" w="med" len="med"/>
            </a:ln>
          </p:spPr>
          <p:txBody>
            <a:bodyPr lIns="12700" tIns="12700" rIns="12700" bIns="12700" anchor="ctr" anchorCtr="0">
              <a:noAutofit/>
            </a:bodyPr>
            <a:lstStyle/>
            <a:p>
              <a:pPr algn="ctr">
                <a:lnSpc>
                  <a:spcPct val="90000"/>
                </a:lnSpc>
                <a:buClr>
                  <a:srgbClr val="000000"/>
                </a:buClr>
                <a:buSzPct val="25000"/>
              </a:pPr>
              <a:r>
                <a:rPr lang="en-US" sz="2800" b="1" dirty="0">
                  <a:latin typeface="+mn-lt"/>
                  <a:ea typeface="Calibri"/>
                  <a:cs typeface="Calibri"/>
                  <a:sym typeface="Calibri"/>
                </a:rPr>
                <a:t>MAKER output</a:t>
              </a:r>
            </a:p>
          </p:txBody>
        </p:sp>
      </p:grpSp>
      <p:sp>
        <p:nvSpPr>
          <p:cNvPr id="481" name="Shape 481"/>
          <p:cNvSpPr txBox="1"/>
          <p:nvPr/>
        </p:nvSpPr>
        <p:spPr>
          <a:xfrm>
            <a:off x="1153302" y="6352177"/>
            <a:ext cx="5945099" cy="353399"/>
          </a:xfrm>
          <a:prstGeom prst="rect">
            <a:avLst/>
          </a:prstGeom>
          <a:noFill/>
          <a:ln>
            <a:noFill/>
          </a:ln>
        </p:spPr>
        <p:txBody>
          <a:bodyPr lIns="91395" tIns="91395" rIns="91395" bIns="91395" anchor="t" anchorCtr="0">
            <a:noAutofit/>
          </a:bodyPr>
          <a:lstStyle/>
          <a:p>
            <a:pPr>
              <a:buClr>
                <a:srgbClr val="000000"/>
              </a:buClr>
              <a:buSzPct val="25000"/>
            </a:pPr>
            <a:r>
              <a:rPr lang="en-US" i="1">
                <a:latin typeface="+mn-lt"/>
              </a:rPr>
              <a:t>In collaboration with the Douglas Thain lab (</a:t>
            </a:r>
            <a:r>
              <a:rPr lang="en-US" i="1" u="sng">
                <a:solidFill>
                  <a:schemeClr val="hlink"/>
                </a:solidFill>
                <a:latin typeface="+mn-lt"/>
                <a:hlinkClick r:id="rId3"/>
              </a:rPr>
              <a:t>http://www3.nd.edu/~dthain/</a:t>
            </a:r>
            <a:r>
              <a:rPr lang="en-US" i="1">
                <a:latin typeface="+mn-lt"/>
              </a:rPr>
              <a:t>)</a:t>
            </a:r>
          </a:p>
        </p:txBody>
      </p:sp>
      <p:sp>
        <p:nvSpPr>
          <p:cNvPr id="482" name="Shape 482"/>
          <p:cNvSpPr/>
          <p:nvPr/>
        </p:nvSpPr>
        <p:spPr>
          <a:xfrm rot="-5400000">
            <a:off x="-1955075" y="3282075"/>
            <a:ext cx="5037300" cy="733800"/>
          </a:xfrm>
          <a:prstGeom prst="rect">
            <a:avLst/>
          </a:prstGeom>
          <a:solidFill>
            <a:srgbClr val="0971AB"/>
          </a:solidFill>
          <a:ln>
            <a:noFill/>
          </a:ln>
        </p:spPr>
        <p:txBody>
          <a:bodyPr lIns="24742" tIns="24742" rIns="24742" bIns="24742" anchor="ctr" anchorCtr="0">
            <a:noAutofit/>
          </a:bodyPr>
          <a:lstStyle/>
          <a:p>
            <a:pPr algn="ctr">
              <a:lnSpc>
                <a:spcPct val="90000"/>
              </a:lnSpc>
              <a:buClr>
                <a:schemeClr val="lt1"/>
              </a:buClr>
              <a:buSzPct val="25000"/>
            </a:pPr>
            <a:r>
              <a:rPr lang="en-US" sz="2800" dirty="0">
                <a:solidFill>
                  <a:schemeClr val="lt1"/>
                </a:solidFill>
                <a:latin typeface="+mn-lt"/>
                <a:ea typeface="Calibri"/>
                <a:cs typeface="Calibri"/>
                <a:sym typeface="Calibri"/>
              </a:rPr>
              <a:t>WQ-MAKER Jetstream Image</a:t>
            </a:r>
          </a:p>
        </p:txBody>
      </p:sp>
      <p:sp>
        <p:nvSpPr>
          <p:cNvPr id="483" name="Shape 483"/>
          <p:cNvSpPr/>
          <p:nvPr/>
        </p:nvSpPr>
        <p:spPr>
          <a:xfrm>
            <a:off x="970299" y="3409673"/>
            <a:ext cx="470400" cy="470400"/>
          </a:xfrm>
          <a:prstGeom prst="rightArrow">
            <a:avLst>
              <a:gd name="adj1" fmla="val 50000"/>
              <a:gd name="adj2" fmla="val 50000"/>
            </a:avLst>
          </a:prstGeom>
          <a:solidFill>
            <a:srgbClr val="004471"/>
          </a:solidFill>
          <a:ln>
            <a:noFill/>
          </a:ln>
        </p:spPr>
        <p:txBody>
          <a:bodyPr lIns="91395" tIns="45686" rIns="91395" bIns="45686" anchor="ctr" anchorCtr="0">
            <a:noAutofit/>
          </a:bodyPr>
          <a:lstStyle/>
          <a:p>
            <a:pPr algn="ctr">
              <a:buClr>
                <a:srgbClr val="000000"/>
              </a:buClr>
            </a:pPr>
            <a:endParaRPr sz="1800">
              <a:solidFill>
                <a:schemeClr val="lt1"/>
              </a:solidFill>
              <a:latin typeface="+mn-lt"/>
              <a:ea typeface="Calibri"/>
              <a:cs typeface="Calibri"/>
              <a:sym typeface="Calibri"/>
            </a:endParaRPr>
          </a:p>
        </p:txBody>
      </p:sp>
      <p:sp>
        <p:nvSpPr>
          <p:cNvPr id="484" name="Shape 484"/>
          <p:cNvSpPr/>
          <p:nvPr/>
        </p:nvSpPr>
        <p:spPr>
          <a:xfrm>
            <a:off x="8056150" y="3398344"/>
            <a:ext cx="425700" cy="497400"/>
          </a:xfrm>
          <a:prstGeom prst="rightArrow">
            <a:avLst>
              <a:gd name="adj1" fmla="val 50000"/>
              <a:gd name="adj2" fmla="val 50000"/>
            </a:avLst>
          </a:prstGeom>
          <a:solidFill>
            <a:srgbClr val="004471"/>
          </a:solidFill>
          <a:ln>
            <a:noFill/>
          </a:ln>
        </p:spPr>
        <p:txBody>
          <a:bodyPr lIns="91395" tIns="45686" rIns="91395" bIns="45686" anchor="ctr" anchorCtr="0">
            <a:noAutofit/>
          </a:bodyPr>
          <a:lstStyle/>
          <a:p>
            <a:pPr algn="ctr">
              <a:buClr>
                <a:srgbClr val="000000"/>
              </a:buClr>
            </a:pPr>
            <a:endParaRPr sz="1800">
              <a:solidFill>
                <a:schemeClr val="lt1"/>
              </a:solidFill>
              <a:latin typeface="+mn-lt"/>
              <a:ea typeface="Calibri"/>
              <a:cs typeface="Calibri"/>
              <a:sym typeface="Calibri"/>
            </a:endParaRPr>
          </a:p>
        </p:txBody>
      </p:sp>
      <p:sp>
        <p:nvSpPr>
          <p:cNvPr id="485" name="Shape 485"/>
          <p:cNvSpPr/>
          <p:nvPr/>
        </p:nvSpPr>
        <p:spPr>
          <a:xfrm>
            <a:off x="1541377" y="5166033"/>
            <a:ext cx="2116199" cy="354000"/>
          </a:xfrm>
          <a:prstGeom prst="rect">
            <a:avLst/>
          </a:prstGeom>
          <a:solidFill>
            <a:srgbClr val="99D9EA"/>
          </a:solidFill>
          <a:ln w="9525" cap="flat" cmpd="sng">
            <a:solidFill>
              <a:srgbClr val="142248"/>
            </a:solidFill>
            <a:prstDash val="solid"/>
            <a:round/>
            <a:headEnd type="none" w="med" len="med"/>
            <a:tailEnd type="none" w="med" len="med"/>
          </a:ln>
        </p:spPr>
        <p:txBody>
          <a:bodyPr lIns="12696" tIns="12696" rIns="12696" bIns="12696" anchor="ctr" anchorCtr="0">
            <a:noAutofit/>
          </a:bodyPr>
          <a:lstStyle/>
          <a:p>
            <a:pPr algn="ctr">
              <a:lnSpc>
                <a:spcPct val="90000"/>
              </a:lnSpc>
              <a:buClr>
                <a:srgbClr val="000000"/>
              </a:buClr>
              <a:buSzPct val="25000"/>
            </a:pPr>
            <a:r>
              <a:rPr lang="en-US" sz="2000" b="1" dirty="0" err="1">
                <a:latin typeface="+mn-lt"/>
                <a:ea typeface="Calibri"/>
                <a:cs typeface="Calibri"/>
                <a:sym typeface="Calibri"/>
              </a:rPr>
              <a:t>iCommands</a:t>
            </a:r>
            <a:endParaRPr lang="en-US" sz="2000" b="1" dirty="0">
              <a:latin typeface="+mn-lt"/>
              <a:ea typeface="Calibri"/>
              <a:cs typeface="Calibri"/>
              <a:sym typeface="Calibri"/>
            </a:endParaRPr>
          </a:p>
        </p:txBody>
      </p:sp>
      <p:sp>
        <p:nvSpPr>
          <p:cNvPr id="486" name="Shape 486"/>
          <p:cNvSpPr/>
          <p:nvPr/>
        </p:nvSpPr>
        <p:spPr>
          <a:xfrm>
            <a:off x="1516902" y="1610858"/>
            <a:ext cx="2116199" cy="354000"/>
          </a:xfrm>
          <a:prstGeom prst="rect">
            <a:avLst/>
          </a:prstGeom>
          <a:solidFill>
            <a:srgbClr val="99D9EA"/>
          </a:solidFill>
          <a:ln w="9525" cap="flat" cmpd="sng">
            <a:solidFill>
              <a:srgbClr val="142248"/>
            </a:solidFill>
            <a:prstDash val="solid"/>
            <a:round/>
            <a:headEnd type="none" w="med" len="med"/>
            <a:tailEnd type="none" w="med" len="med"/>
          </a:ln>
        </p:spPr>
        <p:txBody>
          <a:bodyPr lIns="12696" tIns="12696" rIns="12696" bIns="12696" anchor="ctr" anchorCtr="0">
            <a:noAutofit/>
          </a:bodyPr>
          <a:lstStyle/>
          <a:p>
            <a:pPr algn="ctr">
              <a:lnSpc>
                <a:spcPct val="90000"/>
              </a:lnSpc>
              <a:buClr>
                <a:srgbClr val="000000"/>
              </a:buClr>
              <a:buSzPct val="25000"/>
            </a:pPr>
            <a:r>
              <a:rPr lang="en-US" sz="2000" b="1">
                <a:latin typeface="+mn-lt"/>
                <a:ea typeface="Calibri"/>
                <a:cs typeface="Calibri"/>
                <a:sym typeface="Calibri"/>
              </a:rPr>
              <a:t>MAKER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p:nvPr/>
        </p:nvSpPr>
        <p:spPr>
          <a:xfrm>
            <a:off x="2216494" y="4187720"/>
            <a:ext cx="46500" cy="44100"/>
          </a:xfrm>
          <a:prstGeom prst="rect">
            <a:avLst/>
          </a:prstGeom>
          <a:noFill/>
          <a:ln>
            <a:noFill/>
          </a:ln>
        </p:spPr>
        <p:txBody>
          <a:bodyPr lIns="12696" tIns="0" rIns="12696" bIns="0" anchor="ctr" anchorCtr="0">
            <a:noAutofit/>
          </a:bodyPr>
          <a:lstStyle/>
          <a:p>
            <a:pPr algn="ctr">
              <a:lnSpc>
                <a:spcPct val="90000"/>
              </a:lnSpc>
              <a:buClr>
                <a:srgbClr val="000000"/>
              </a:buClr>
            </a:pPr>
            <a:endParaRPr sz="500">
              <a:solidFill>
                <a:schemeClr val="dk1"/>
              </a:solidFill>
              <a:latin typeface="+mn-lt"/>
              <a:ea typeface="Calibri"/>
              <a:cs typeface="Calibri"/>
              <a:sym typeface="Calibri"/>
            </a:endParaRPr>
          </a:p>
        </p:txBody>
      </p:sp>
      <p:sp>
        <p:nvSpPr>
          <p:cNvPr id="314" name="Shape 314"/>
          <p:cNvSpPr txBox="1"/>
          <p:nvPr/>
        </p:nvSpPr>
        <p:spPr>
          <a:xfrm>
            <a:off x="3129119" y="3580823"/>
            <a:ext cx="46500" cy="44100"/>
          </a:xfrm>
          <a:prstGeom prst="rect">
            <a:avLst/>
          </a:prstGeom>
          <a:noFill/>
          <a:ln>
            <a:noFill/>
          </a:ln>
        </p:spPr>
        <p:txBody>
          <a:bodyPr lIns="12696" tIns="0" rIns="12696" bIns="0" anchor="ctr" anchorCtr="0">
            <a:noAutofit/>
          </a:bodyPr>
          <a:lstStyle/>
          <a:p>
            <a:pPr algn="ctr">
              <a:lnSpc>
                <a:spcPct val="90000"/>
              </a:lnSpc>
              <a:buClr>
                <a:srgbClr val="000000"/>
              </a:buClr>
            </a:pPr>
            <a:endParaRPr sz="500">
              <a:solidFill>
                <a:schemeClr val="dk1"/>
              </a:solidFill>
              <a:latin typeface="+mn-lt"/>
              <a:ea typeface="Calibri"/>
              <a:cs typeface="Calibri"/>
              <a:sym typeface="Calibri"/>
            </a:endParaRPr>
          </a:p>
        </p:txBody>
      </p:sp>
      <p:sp>
        <p:nvSpPr>
          <p:cNvPr id="315" name="Shape 315"/>
          <p:cNvSpPr txBox="1"/>
          <p:nvPr/>
        </p:nvSpPr>
        <p:spPr>
          <a:xfrm>
            <a:off x="3101405" y="2947595"/>
            <a:ext cx="102000" cy="96600"/>
          </a:xfrm>
          <a:prstGeom prst="rect">
            <a:avLst/>
          </a:prstGeom>
          <a:noFill/>
          <a:ln>
            <a:noFill/>
          </a:ln>
        </p:spPr>
        <p:txBody>
          <a:bodyPr lIns="12696" tIns="0" rIns="12696" bIns="0" anchor="ctr" anchorCtr="0">
            <a:noAutofit/>
          </a:bodyPr>
          <a:lstStyle/>
          <a:p>
            <a:pPr algn="ctr">
              <a:lnSpc>
                <a:spcPct val="90000"/>
              </a:lnSpc>
              <a:buClr>
                <a:srgbClr val="000000"/>
              </a:buClr>
            </a:pPr>
            <a:endParaRPr sz="600">
              <a:solidFill>
                <a:schemeClr val="dk1"/>
              </a:solidFill>
              <a:latin typeface="+mn-lt"/>
              <a:ea typeface="Calibri"/>
              <a:cs typeface="Calibri"/>
              <a:sym typeface="Calibri"/>
            </a:endParaRPr>
          </a:p>
        </p:txBody>
      </p:sp>
      <p:sp>
        <p:nvSpPr>
          <p:cNvPr id="316" name="Shape 316"/>
          <p:cNvSpPr txBox="1"/>
          <p:nvPr/>
        </p:nvSpPr>
        <p:spPr>
          <a:xfrm>
            <a:off x="3274162" y="1551633"/>
            <a:ext cx="3365700" cy="971100"/>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b="1" dirty="0">
                <a:latin typeface="+mn-lt"/>
                <a:ea typeface="Calibri"/>
                <a:cs typeface="Calibri"/>
                <a:sym typeface="Calibri"/>
              </a:rPr>
              <a:t>Differential Expression</a:t>
            </a:r>
          </a:p>
          <a:p>
            <a:pPr algn="ctr">
              <a:lnSpc>
                <a:spcPct val="90000"/>
              </a:lnSpc>
              <a:spcBef>
                <a:spcPts val="630"/>
              </a:spcBef>
              <a:buClr>
                <a:srgbClr val="000000"/>
              </a:buClr>
              <a:buSzPct val="25000"/>
            </a:pPr>
            <a:r>
              <a:rPr lang="en-US" sz="1800" b="1" dirty="0">
                <a:solidFill>
                  <a:srgbClr val="ED6D23"/>
                </a:solidFill>
                <a:latin typeface="+mn-lt"/>
                <a:ea typeface="Calibri"/>
                <a:cs typeface="Calibri"/>
                <a:sym typeface="Calibri"/>
              </a:rPr>
              <a:t>GP2S</a:t>
            </a:r>
            <a:r>
              <a:rPr lang="en-US" sz="1800" dirty="0">
                <a:latin typeface="+mn-lt"/>
                <a:ea typeface="Calibri"/>
                <a:cs typeface="Calibri"/>
                <a:sym typeface="Calibri"/>
              </a:rPr>
              <a:t>, </a:t>
            </a:r>
            <a:r>
              <a:rPr lang="en-US" sz="1800" b="1" dirty="0">
                <a:solidFill>
                  <a:srgbClr val="ED6D23"/>
                </a:solidFill>
                <a:latin typeface="+mn-lt"/>
                <a:ea typeface="Calibri"/>
                <a:cs typeface="Calibri"/>
                <a:sym typeface="Calibri"/>
              </a:rPr>
              <a:t>Gradient Tool</a:t>
            </a:r>
          </a:p>
        </p:txBody>
      </p:sp>
      <p:sp>
        <p:nvSpPr>
          <p:cNvPr id="317" name="Shape 317"/>
          <p:cNvSpPr txBox="1"/>
          <p:nvPr/>
        </p:nvSpPr>
        <p:spPr>
          <a:xfrm>
            <a:off x="1514700" y="2929754"/>
            <a:ext cx="3365700" cy="971099"/>
          </a:xfrm>
          <a:prstGeom prst="rect">
            <a:avLst/>
          </a:prstGeom>
          <a:solidFill>
            <a:srgbClr val="F0F0F0"/>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b="1" dirty="0">
                <a:latin typeface="+mn-lt"/>
                <a:ea typeface="Calibri"/>
                <a:cs typeface="Calibri"/>
                <a:sym typeface="Calibri"/>
              </a:rPr>
              <a:t>Clustering / </a:t>
            </a:r>
            <a:r>
              <a:rPr lang="en-US" sz="1800" b="1" dirty="0" err="1">
                <a:latin typeface="+mn-lt"/>
                <a:ea typeface="Calibri"/>
                <a:cs typeface="Calibri"/>
                <a:sym typeface="Calibri"/>
              </a:rPr>
              <a:t>Biclustering</a:t>
            </a:r>
            <a:endParaRPr lang="en-US" sz="1800" b="1" dirty="0">
              <a:latin typeface="+mn-lt"/>
              <a:ea typeface="Calibri"/>
              <a:cs typeface="Calibri"/>
              <a:sym typeface="Calibri"/>
            </a:endParaRPr>
          </a:p>
          <a:p>
            <a:pPr algn="ctr">
              <a:lnSpc>
                <a:spcPct val="90000"/>
              </a:lnSpc>
              <a:spcBef>
                <a:spcPts val="630"/>
              </a:spcBef>
              <a:buClr>
                <a:srgbClr val="000000"/>
              </a:buClr>
              <a:buSzPct val="25000"/>
            </a:pPr>
            <a:r>
              <a:rPr lang="en-US" sz="1800" b="1" dirty="0">
                <a:solidFill>
                  <a:srgbClr val="ED6D23"/>
                </a:solidFill>
                <a:latin typeface="+mn-lt"/>
                <a:ea typeface="Calibri"/>
                <a:cs typeface="Calibri"/>
                <a:sym typeface="Calibri"/>
              </a:rPr>
              <a:t>BHC</a:t>
            </a:r>
            <a:r>
              <a:rPr lang="en-US" sz="1800" dirty="0">
                <a:latin typeface="+mn-lt"/>
                <a:ea typeface="Calibri"/>
                <a:cs typeface="Calibri"/>
                <a:sym typeface="Calibri"/>
              </a:rPr>
              <a:t>, </a:t>
            </a:r>
            <a:r>
              <a:rPr lang="en-US" sz="1800" b="1" dirty="0">
                <a:solidFill>
                  <a:srgbClr val="ED6D23"/>
                </a:solidFill>
                <a:latin typeface="+mn-lt"/>
                <a:ea typeface="Calibri"/>
                <a:cs typeface="Calibri"/>
                <a:sym typeface="Calibri"/>
              </a:rPr>
              <a:t>TCAP</a:t>
            </a:r>
            <a:r>
              <a:rPr lang="en-US" sz="1800" dirty="0">
                <a:latin typeface="+mn-lt"/>
                <a:ea typeface="Calibri"/>
                <a:cs typeface="Calibri"/>
                <a:sym typeface="Calibri"/>
              </a:rPr>
              <a:t>, </a:t>
            </a:r>
            <a:r>
              <a:rPr lang="en-US" sz="1800" b="1" dirty="0">
                <a:solidFill>
                  <a:srgbClr val="ED6D23"/>
                </a:solidFill>
                <a:latin typeface="+mn-lt"/>
                <a:ea typeface="Calibri"/>
                <a:cs typeface="Calibri"/>
                <a:sym typeface="Calibri"/>
              </a:rPr>
              <a:t>Wigwams</a:t>
            </a:r>
          </a:p>
        </p:txBody>
      </p:sp>
      <p:sp>
        <p:nvSpPr>
          <p:cNvPr id="318" name="Shape 318"/>
          <p:cNvSpPr txBox="1"/>
          <p:nvPr/>
        </p:nvSpPr>
        <p:spPr>
          <a:xfrm>
            <a:off x="5241400" y="2929757"/>
            <a:ext cx="3365700" cy="971100"/>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b="1" dirty="0">
                <a:latin typeface="+mn-lt"/>
                <a:ea typeface="Calibri"/>
                <a:cs typeface="Calibri"/>
                <a:sym typeface="Calibri"/>
              </a:rPr>
              <a:t>Network Inference</a:t>
            </a:r>
          </a:p>
          <a:p>
            <a:pPr algn="ctr">
              <a:lnSpc>
                <a:spcPct val="90000"/>
              </a:lnSpc>
              <a:spcBef>
                <a:spcPts val="630"/>
              </a:spcBef>
              <a:buClr>
                <a:srgbClr val="000000"/>
              </a:buClr>
              <a:buSzPct val="25000"/>
            </a:pPr>
            <a:r>
              <a:rPr lang="en-US" sz="1800" b="1" dirty="0">
                <a:solidFill>
                  <a:srgbClr val="ED6D23"/>
                </a:solidFill>
                <a:latin typeface="+mn-lt"/>
                <a:ea typeface="Calibri"/>
                <a:cs typeface="Calibri"/>
                <a:sym typeface="Calibri"/>
              </a:rPr>
              <a:t>CSI</a:t>
            </a:r>
            <a:r>
              <a:rPr lang="en-US" sz="1800" dirty="0">
                <a:latin typeface="+mn-lt"/>
                <a:ea typeface="Calibri"/>
                <a:cs typeface="Calibri"/>
                <a:sym typeface="Calibri"/>
              </a:rPr>
              <a:t>, </a:t>
            </a:r>
            <a:r>
              <a:rPr lang="en-US" sz="1800" b="1" dirty="0" err="1">
                <a:solidFill>
                  <a:srgbClr val="ED6D23"/>
                </a:solidFill>
                <a:latin typeface="+mn-lt"/>
                <a:ea typeface="Calibri"/>
                <a:cs typeface="Calibri"/>
                <a:sym typeface="Calibri"/>
              </a:rPr>
              <a:t>hCSI</a:t>
            </a:r>
            <a:r>
              <a:rPr lang="en-US" sz="1800" dirty="0">
                <a:latin typeface="+mn-lt"/>
                <a:ea typeface="Calibri"/>
                <a:cs typeface="Calibri"/>
                <a:sym typeface="Calibri"/>
              </a:rPr>
              <a:t>, </a:t>
            </a:r>
            <a:r>
              <a:rPr lang="en-US" sz="1800" b="1" dirty="0" err="1">
                <a:solidFill>
                  <a:srgbClr val="ED6D23"/>
                </a:solidFill>
                <a:latin typeface="+mn-lt"/>
                <a:ea typeface="Calibri"/>
                <a:cs typeface="Calibri"/>
                <a:sym typeface="Calibri"/>
              </a:rPr>
              <a:t>oCSI</a:t>
            </a:r>
            <a:endParaRPr lang="en-US" sz="1800" b="1" dirty="0">
              <a:solidFill>
                <a:srgbClr val="ED6D23"/>
              </a:solidFill>
              <a:latin typeface="+mn-lt"/>
              <a:ea typeface="Calibri"/>
              <a:cs typeface="Calibri"/>
              <a:sym typeface="Calibri"/>
            </a:endParaRPr>
          </a:p>
        </p:txBody>
      </p:sp>
      <p:sp>
        <p:nvSpPr>
          <p:cNvPr id="319" name="Shape 319"/>
          <p:cNvSpPr txBox="1"/>
          <p:nvPr/>
        </p:nvSpPr>
        <p:spPr>
          <a:xfrm>
            <a:off x="1514687" y="4307877"/>
            <a:ext cx="3365700" cy="971100"/>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b="1" dirty="0">
                <a:latin typeface="+mn-lt"/>
                <a:ea typeface="Calibri"/>
                <a:cs typeface="Calibri"/>
                <a:sym typeface="Calibri"/>
              </a:rPr>
              <a:t>Transcription Factor Motif Enrichment</a:t>
            </a:r>
          </a:p>
          <a:p>
            <a:pPr algn="ctr">
              <a:lnSpc>
                <a:spcPct val="90000"/>
              </a:lnSpc>
              <a:spcBef>
                <a:spcPts val="630"/>
              </a:spcBef>
              <a:buClr>
                <a:srgbClr val="000000"/>
              </a:buClr>
              <a:buSzPct val="25000"/>
            </a:pPr>
            <a:r>
              <a:rPr lang="en-US" sz="1800" b="1" dirty="0">
                <a:solidFill>
                  <a:srgbClr val="ED6D23"/>
                </a:solidFill>
                <a:latin typeface="+mn-lt"/>
                <a:ea typeface="Calibri"/>
                <a:cs typeface="Calibri"/>
                <a:sym typeface="Calibri"/>
              </a:rPr>
              <a:t>HMT</a:t>
            </a:r>
            <a:r>
              <a:rPr lang="en-US" sz="1800" dirty="0">
                <a:latin typeface="+mn-lt"/>
                <a:ea typeface="Calibri"/>
                <a:cs typeface="Calibri"/>
                <a:sym typeface="Calibri"/>
              </a:rPr>
              <a:t>, </a:t>
            </a:r>
            <a:r>
              <a:rPr lang="en-US" sz="1800" b="1" dirty="0">
                <a:solidFill>
                  <a:srgbClr val="ED6D23"/>
                </a:solidFill>
                <a:latin typeface="+mn-lt"/>
                <a:ea typeface="Calibri"/>
                <a:cs typeface="Calibri"/>
                <a:sym typeface="Calibri"/>
              </a:rPr>
              <a:t>MEME-</a:t>
            </a:r>
            <a:r>
              <a:rPr lang="en-US" sz="1800" b="1" dirty="0" err="1">
                <a:solidFill>
                  <a:srgbClr val="ED6D23"/>
                </a:solidFill>
                <a:latin typeface="+mn-lt"/>
                <a:ea typeface="Calibri"/>
                <a:cs typeface="Calibri"/>
                <a:sym typeface="Calibri"/>
              </a:rPr>
              <a:t>LaB</a:t>
            </a:r>
            <a:endParaRPr lang="en-US" sz="1800" b="1" dirty="0">
              <a:solidFill>
                <a:srgbClr val="ED6D23"/>
              </a:solidFill>
              <a:latin typeface="+mn-lt"/>
              <a:ea typeface="Calibri"/>
              <a:cs typeface="Calibri"/>
              <a:sym typeface="Calibri"/>
            </a:endParaRPr>
          </a:p>
        </p:txBody>
      </p:sp>
      <p:sp>
        <p:nvSpPr>
          <p:cNvPr id="320" name="Shape 320"/>
          <p:cNvSpPr txBox="1"/>
          <p:nvPr/>
        </p:nvSpPr>
        <p:spPr>
          <a:xfrm>
            <a:off x="1" y="-95200"/>
            <a:ext cx="9144000" cy="954000"/>
          </a:xfrm>
          <a:prstGeom prst="rect">
            <a:avLst/>
          </a:prstGeom>
          <a:noFill/>
          <a:ln>
            <a:noFill/>
          </a:ln>
        </p:spPr>
        <p:txBody>
          <a:bodyPr lIns="91395" tIns="45686" rIns="91395" bIns="45686" anchor="t" anchorCtr="0">
            <a:noAutofit/>
          </a:bodyPr>
          <a:lstStyle/>
          <a:p>
            <a:pPr algn="ctr">
              <a:buClr>
                <a:srgbClr val="000000"/>
              </a:buClr>
            </a:pPr>
            <a:endParaRPr>
              <a:latin typeface="+mn-lt"/>
            </a:endParaRPr>
          </a:p>
          <a:p>
            <a:pPr algn="ctr">
              <a:buClr>
                <a:schemeClr val="lt1"/>
              </a:buClr>
              <a:buSzPct val="25000"/>
            </a:pPr>
            <a:r>
              <a:rPr lang="en-US" sz="3600" b="1">
                <a:latin typeface="+mn-lt"/>
                <a:ea typeface="Calibri"/>
                <a:cs typeface="Calibri"/>
                <a:sym typeface="Calibri"/>
              </a:rPr>
              <a:t>Expression Data Analysis Pipeline</a:t>
            </a:r>
          </a:p>
          <a:p>
            <a:pPr algn="ctr">
              <a:buClr>
                <a:schemeClr val="lt1"/>
              </a:buClr>
              <a:buSzPct val="25000"/>
            </a:pPr>
            <a:r>
              <a:rPr lang="en-US" sz="2400" b="1" i="1">
                <a:solidFill>
                  <a:schemeClr val="dk1"/>
                </a:solidFill>
                <a:latin typeface="+mn-lt"/>
                <a:ea typeface="Calibri"/>
                <a:cs typeface="Calibri"/>
                <a:sym typeface="Calibri"/>
              </a:rPr>
              <a:t>by CyVerseUK</a:t>
            </a:r>
          </a:p>
        </p:txBody>
      </p:sp>
      <p:sp>
        <p:nvSpPr>
          <p:cNvPr id="322" name="Shape 322"/>
          <p:cNvSpPr/>
          <p:nvPr/>
        </p:nvSpPr>
        <p:spPr>
          <a:xfrm>
            <a:off x="3094800" y="3945467"/>
            <a:ext cx="205500" cy="325966"/>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329" name="Shape 329"/>
          <p:cNvSpPr txBox="1"/>
          <p:nvPr/>
        </p:nvSpPr>
        <p:spPr>
          <a:xfrm rot="-5400000">
            <a:off x="-1785500" y="3164647"/>
            <a:ext cx="5111700" cy="1026000"/>
          </a:xfrm>
          <a:prstGeom prst="rect">
            <a:avLst/>
          </a:prstGeom>
          <a:solidFill>
            <a:srgbClr val="ED6D23"/>
          </a:solidFill>
          <a:ln>
            <a:noFill/>
          </a:ln>
        </p:spPr>
        <p:txBody>
          <a:bodyPr lIns="24742" tIns="24742" rIns="24742" bIns="24742" anchor="ctr" anchorCtr="0">
            <a:noAutofit/>
          </a:bodyPr>
          <a:lstStyle/>
          <a:p>
            <a:pPr algn="ctr">
              <a:lnSpc>
                <a:spcPct val="90000"/>
              </a:lnSpc>
              <a:buClr>
                <a:schemeClr val="dk1"/>
              </a:buClr>
              <a:buSzPct val="25000"/>
            </a:pPr>
            <a:r>
              <a:rPr lang="en-US" sz="3600">
                <a:solidFill>
                  <a:srgbClr val="FFFFFF"/>
                </a:solidFill>
                <a:latin typeface="+mn-lt"/>
                <a:ea typeface="Calibri"/>
                <a:cs typeface="Calibri"/>
                <a:sym typeface="Calibri"/>
              </a:rPr>
              <a:t>Discovery Environment </a:t>
            </a:r>
          </a:p>
        </p:txBody>
      </p:sp>
      <p:pic>
        <p:nvPicPr>
          <p:cNvPr id="330" name="Shape 330" descr="download.jpeg"/>
          <p:cNvPicPr preferRelativeResize="0"/>
          <p:nvPr/>
        </p:nvPicPr>
        <p:blipFill>
          <a:blip r:embed="rId3">
            <a:alphaModFix/>
          </a:blip>
          <a:stretch>
            <a:fillRect/>
          </a:stretch>
        </p:blipFill>
        <p:spPr>
          <a:xfrm>
            <a:off x="933367" y="6424602"/>
            <a:ext cx="1162669" cy="291100"/>
          </a:xfrm>
          <a:prstGeom prst="rect">
            <a:avLst/>
          </a:prstGeom>
          <a:noFill/>
          <a:ln>
            <a:noFill/>
          </a:ln>
        </p:spPr>
      </p:pic>
      <p:sp>
        <p:nvSpPr>
          <p:cNvPr id="34" name="Shape 219"/>
          <p:cNvSpPr txBox="1"/>
          <p:nvPr/>
        </p:nvSpPr>
        <p:spPr>
          <a:xfrm>
            <a:off x="2545061" y="6087950"/>
            <a:ext cx="1434135"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Discovery </a:t>
            </a:r>
          </a:p>
          <a:p>
            <a:pPr algn="ctr">
              <a:buClr>
                <a:srgbClr val="000000"/>
              </a:buClr>
              <a:buSzPct val="25000"/>
            </a:pPr>
            <a:r>
              <a:rPr lang="en-US" sz="1200" b="1" dirty="0"/>
              <a:t>Environment</a:t>
            </a:r>
          </a:p>
        </p:txBody>
      </p:sp>
      <p:sp>
        <p:nvSpPr>
          <p:cNvPr id="35" name="Shape 220"/>
          <p:cNvSpPr txBox="1"/>
          <p:nvPr/>
        </p:nvSpPr>
        <p:spPr>
          <a:xfrm>
            <a:off x="4024660" y="6086294"/>
            <a:ext cx="1117783" cy="318600"/>
          </a:xfrm>
          <a:prstGeom prst="rect">
            <a:avLst/>
          </a:prstGeom>
          <a:noFill/>
          <a:ln>
            <a:noFill/>
          </a:ln>
        </p:spPr>
        <p:txBody>
          <a:bodyPr lIns="91395" tIns="91395" rIns="91395" bIns="91395" anchor="t" anchorCtr="0">
            <a:noAutofit/>
          </a:bodyPr>
          <a:lstStyle/>
          <a:p>
            <a:pPr>
              <a:buClr>
                <a:srgbClr val="000000"/>
              </a:buClr>
              <a:buSzPct val="25000"/>
            </a:pPr>
            <a:r>
              <a:rPr lang="en-US" sz="1200" b="1" dirty="0"/>
              <a:t>Atmosphere</a:t>
            </a:r>
          </a:p>
        </p:txBody>
      </p:sp>
      <p:sp>
        <p:nvSpPr>
          <p:cNvPr id="36" name="Shape 236"/>
          <p:cNvSpPr txBox="1"/>
          <p:nvPr/>
        </p:nvSpPr>
        <p:spPr>
          <a:xfrm>
            <a:off x="3849202" y="6383702"/>
            <a:ext cx="1468696" cy="474298"/>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 New additions</a:t>
            </a:r>
          </a:p>
        </p:txBody>
      </p:sp>
      <p:sp>
        <p:nvSpPr>
          <p:cNvPr id="37" name="Shape 237"/>
          <p:cNvSpPr/>
          <p:nvPr/>
        </p:nvSpPr>
        <p:spPr>
          <a:xfrm>
            <a:off x="2957077" y="6027817"/>
            <a:ext cx="582360" cy="101296"/>
          </a:xfrm>
          <a:prstGeom prst="rect">
            <a:avLst/>
          </a:prstGeom>
          <a:solidFill>
            <a:srgbClr val="ED6D23"/>
          </a:solidFill>
          <a:ln>
            <a:noFill/>
          </a:ln>
        </p:spPr>
        <p:txBody>
          <a:bodyPr lIns="91395" tIns="45686" rIns="91395" bIns="45686" anchor="ctr" anchorCtr="0">
            <a:noAutofit/>
          </a:bodyPr>
          <a:lstStyle/>
          <a:p>
            <a:pPr algn="ctr">
              <a:buClr>
                <a:srgbClr val="000000"/>
              </a:buClr>
            </a:pPr>
            <a:endParaRPr>
              <a:solidFill>
                <a:srgbClr val="ED6D23"/>
              </a:solidFill>
            </a:endParaRPr>
          </a:p>
        </p:txBody>
      </p:sp>
      <p:sp>
        <p:nvSpPr>
          <p:cNvPr id="38" name="Shape 238"/>
          <p:cNvSpPr/>
          <p:nvPr/>
        </p:nvSpPr>
        <p:spPr>
          <a:xfrm>
            <a:off x="4296182" y="6026855"/>
            <a:ext cx="574739" cy="101296"/>
          </a:xfrm>
          <a:prstGeom prst="rect">
            <a:avLst/>
          </a:prstGeom>
          <a:solidFill>
            <a:srgbClr val="0971AB"/>
          </a:solidFill>
          <a:ln>
            <a:noFill/>
          </a:ln>
        </p:spPr>
        <p:txBody>
          <a:bodyPr lIns="91395" tIns="45686" rIns="91395" bIns="45686" anchor="ctr" anchorCtr="0">
            <a:noAutofit/>
          </a:bodyPr>
          <a:lstStyle/>
          <a:p>
            <a:pPr algn="ctr">
              <a:buClr>
                <a:srgbClr val="000000"/>
              </a:buClr>
            </a:pPr>
            <a:endParaRPr>
              <a:solidFill>
                <a:schemeClr val="lt1"/>
              </a:solidFill>
            </a:endParaRPr>
          </a:p>
        </p:txBody>
      </p:sp>
      <p:sp>
        <p:nvSpPr>
          <p:cNvPr id="39" name="Shape 239"/>
          <p:cNvSpPr txBox="1"/>
          <p:nvPr/>
        </p:nvSpPr>
        <p:spPr>
          <a:xfrm>
            <a:off x="5325021" y="6086294"/>
            <a:ext cx="1117783"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Both </a:t>
            </a:r>
          </a:p>
          <a:p>
            <a:pPr algn="ctr">
              <a:buClr>
                <a:srgbClr val="000000"/>
              </a:buClr>
              <a:buSzPct val="25000"/>
            </a:pPr>
            <a:r>
              <a:rPr lang="en-US" sz="1200" b="1" dirty="0"/>
              <a:t>(DE &amp; </a:t>
            </a:r>
            <a:r>
              <a:rPr lang="en-US" sz="1200" b="1" dirty="0" err="1"/>
              <a:t>Atmo</a:t>
            </a:r>
            <a:r>
              <a:rPr lang="en-US" sz="1200" b="1" dirty="0"/>
              <a:t>)</a:t>
            </a:r>
          </a:p>
        </p:txBody>
      </p:sp>
      <p:sp>
        <p:nvSpPr>
          <p:cNvPr id="40" name="Shape 240"/>
          <p:cNvSpPr/>
          <p:nvPr/>
        </p:nvSpPr>
        <p:spPr>
          <a:xfrm>
            <a:off x="5566924" y="6026855"/>
            <a:ext cx="574739" cy="101296"/>
          </a:xfrm>
          <a:prstGeom prst="rect">
            <a:avLst/>
          </a:prstGeom>
          <a:solidFill>
            <a:srgbClr val="AA2173"/>
          </a:solidFill>
          <a:ln>
            <a:noFill/>
          </a:ln>
        </p:spPr>
        <p:txBody>
          <a:bodyPr lIns="91395" tIns="45686" rIns="91395" bIns="45686" anchor="ctr" anchorCtr="0">
            <a:noAutofit/>
          </a:bodyPr>
          <a:lstStyle/>
          <a:p>
            <a:pPr algn="ctr">
              <a:buClr>
                <a:srgbClr val="000000"/>
              </a:buClr>
            </a:pPr>
            <a:endParaRPr>
              <a:solidFill>
                <a:schemeClr val="lt1"/>
              </a:solidFill>
            </a:endParaRPr>
          </a:p>
        </p:txBody>
      </p:sp>
      <p:sp>
        <p:nvSpPr>
          <p:cNvPr id="22" name="Shape 322"/>
          <p:cNvSpPr/>
          <p:nvPr/>
        </p:nvSpPr>
        <p:spPr>
          <a:xfrm>
            <a:off x="3643702" y="2565400"/>
            <a:ext cx="205500" cy="325966"/>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23" name="Shape 322"/>
          <p:cNvSpPr/>
          <p:nvPr/>
        </p:nvSpPr>
        <p:spPr>
          <a:xfrm>
            <a:off x="6070833" y="2565400"/>
            <a:ext cx="205500" cy="325966"/>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cxnSp>
        <p:nvCxnSpPr>
          <p:cNvPr id="35" name="Shape 492"/>
          <p:cNvCxnSpPr/>
          <p:nvPr/>
        </p:nvCxnSpPr>
        <p:spPr>
          <a:xfrm>
            <a:off x="3308302" y="1378151"/>
            <a:ext cx="4019192" cy="1"/>
          </a:xfrm>
          <a:prstGeom prst="straightConnector1">
            <a:avLst/>
          </a:prstGeom>
          <a:noFill/>
          <a:ln w="28575" cap="flat" cmpd="sng">
            <a:solidFill>
              <a:srgbClr val="142248"/>
            </a:solidFill>
            <a:prstDash val="solid"/>
            <a:round/>
            <a:headEnd type="none" w="lg" len="lg"/>
            <a:tailEnd type="none" w="lg" len="lg"/>
          </a:ln>
        </p:spPr>
      </p:cxnSp>
      <p:cxnSp>
        <p:nvCxnSpPr>
          <p:cNvPr id="492" name="Shape 492"/>
          <p:cNvCxnSpPr/>
          <p:nvPr/>
        </p:nvCxnSpPr>
        <p:spPr>
          <a:xfrm>
            <a:off x="1767775" y="1378151"/>
            <a:ext cx="4019192" cy="1"/>
          </a:xfrm>
          <a:prstGeom prst="straightConnector1">
            <a:avLst/>
          </a:prstGeom>
          <a:noFill/>
          <a:ln w="28575" cap="flat" cmpd="sng">
            <a:solidFill>
              <a:srgbClr val="142248"/>
            </a:solidFill>
            <a:prstDash val="solid"/>
            <a:round/>
            <a:headEnd type="none" w="lg" len="lg"/>
            <a:tailEnd type="none" w="lg" len="lg"/>
          </a:ln>
        </p:spPr>
      </p:cxnSp>
      <p:cxnSp>
        <p:nvCxnSpPr>
          <p:cNvPr id="493" name="Shape 493"/>
          <p:cNvCxnSpPr/>
          <p:nvPr/>
        </p:nvCxnSpPr>
        <p:spPr>
          <a:xfrm rot="10800000" flipH="1">
            <a:off x="1776243" y="2339711"/>
            <a:ext cx="5528999" cy="12600"/>
          </a:xfrm>
          <a:prstGeom prst="straightConnector1">
            <a:avLst/>
          </a:prstGeom>
          <a:noFill/>
          <a:ln w="28575" cap="flat" cmpd="sng">
            <a:solidFill>
              <a:srgbClr val="142248"/>
            </a:solidFill>
            <a:prstDash val="solid"/>
            <a:round/>
            <a:headEnd type="none" w="lg" len="lg"/>
            <a:tailEnd type="none" w="lg" len="lg"/>
          </a:ln>
        </p:spPr>
      </p:cxnSp>
      <p:cxnSp>
        <p:nvCxnSpPr>
          <p:cNvPr id="494" name="Shape 494"/>
          <p:cNvCxnSpPr/>
          <p:nvPr/>
        </p:nvCxnSpPr>
        <p:spPr>
          <a:xfrm rot="10800000" flipH="1">
            <a:off x="1768750" y="4383599"/>
            <a:ext cx="5529000" cy="12600"/>
          </a:xfrm>
          <a:prstGeom prst="straightConnector1">
            <a:avLst/>
          </a:prstGeom>
          <a:noFill/>
          <a:ln w="28575" cap="flat" cmpd="sng">
            <a:solidFill>
              <a:srgbClr val="142248"/>
            </a:solidFill>
            <a:prstDash val="solid"/>
            <a:round/>
            <a:headEnd type="none" w="lg" len="lg"/>
            <a:tailEnd type="none" w="lg" len="lg"/>
          </a:ln>
        </p:spPr>
      </p:cxnSp>
      <p:cxnSp>
        <p:nvCxnSpPr>
          <p:cNvPr id="495" name="Shape 495"/>
          <p:cNvCxnSpPr/>
          <p:nvPr/>
        </p:nvCxnSpPr>
        <p:spPr>
          <a:xfrm flipV="1">
            <a:off x="1770700" y="5535878"/>
            <a:ext cx="5542562" cy="12600"/>
          </a:xfrm>
          <a:prstGeom prst="straightConnector1">
            <a:avLst/>
          </a:prstGeom>
          <a:noFill/>
          <a:ln w="28575" cap="flat" cmpd="sng">
            <a:solidFill>
              <a:srgbClr val="142248"/>
            </a:solidFill>
            <a:prstDash val="solid"/>
            <a:round/>
            <a:headEnd type="none" w="lg" len="lg"/>
            <a:tailEnd type="none" w="lg" len="lg"/>
          </a:ln>
        </p:spPr>
      </p:cxnSp>
      <p:cxnSp>
        <p:nvCxnSpPr>
          <p:cNvPr id="496" name="Shape 496"/>
          <p:cNvCxnSpPr/>
          <p:nvPr/>
        </p:nvCxnSpPr>
        <p:spPr>
          <a:xfrm>
            <a:off x="1434387" y="3432812"/>
            <a:ext cx="5874900" cy="0"/>
          </a:xfrm>
          <a:prstGeom prst="straightConnector1">
            <a:avLst/>
          </a:prstGeom>
          <a:noFill/>
          <a:ln w="28575" cap="flat" cmpd="sng">
            <a:solidFill>
              <a:srgbClr val="142248"/>
            </a:solidFill>
            <a:prstDash val="solid"/>
            <a:round/>
            <a:headEnd type="none" w="med" len="med"/>
            <a:tailEnd type="none" w="med" len="med"/>
          </a:ln>
        </p:spPr>
      </p:cxnSp>
      <p:sp>
        <p:nvSpPr>
          <p:cNvPr id="497" name="Shape 497"/>
          <p:cNvSpPr txBox="1">
            <a:spLocks noGrp="1"/>
          </p:cNvSpPr>
          <p:nvPr>
            <p:ph type="title"/>
          </p:nvPr>
        </p:nvSpPr>
        <p:spPr>
          <a:xfrm>
            <a:off x="457200" y="-119040"/>
            <a:ext cx="8229600" cy="1143000"/>
          </a:xfrm>
          <a:prstGeom prst="rect">
            <a:avLst/>
          </a:prstGeom>
          <a:noFill/>
          <a:ln>
            <a:noFill/>
          </a:ln>
        </p:spPr>
        <p:txBody>
          <a:bodyPr lIns="91395" tIns="91395" rIns="91395" bIns="91395" anchor="ctr" anchorCtr="0">
            <a:noAutofit/>
          </a:bodyPr>
          <a:lstStyle/>
          <a:p>
            <a:pPr>
              <a:buClr>
                <a:srgbClr val="FF0000"/>
              </a:buClr>
              <a:buSzPct val="25000"/>
            </a:pPr>
            <a:r>
              <a:rPr lang="en-US" sz="4000" b="1" dirty="0">
                <a:latin typeface="+mn-lt"/>
              </a:rPr>
              <a:t>Metagenomics Using QIIME 1</a:t>
            </a:r>
          </a:p>
        </p:txBody>
      </p:sp>
      <p:sp>
        <p:nvSpPr>
          <p:cNvPr id="498" name="Shape 498"/>
          <p:cNvSpPr txBox="1"/>
          <p:nvPr/>
        </p:nvSpPr>
        <p:spPr>
          <a:xfrm rot="-5400000">
            <a:off x="-1638412" y="3111724"/>
            <a:ext cx="5311800" cy="861600"/>
          </a:xfrm>
          <a:prstGeom prst="rect">
            <a:avLst/>
          </a:prstGeom>
          <a:solidFill>
            <a:srgbClr val="ED6D23"/>
          </a:solidFill>
          <a:ln>
            <a:noFill/>
          </a:ln>
        </p:spPr>
        <p:txBody>
          <a:bodyPr lIns="24742" tIns="24742" rIns="24742" bIns="24742" anchor="ctr" anchorCtr="0">
            <a:noAutofit/>
          </a:bodyPr>
          <a:lstStyle/>
          <a:p>
            <a:pPr algn="ctr">
              <a:lnSpc>
                <a:spcPct val="90000"/>
              </a:lnSpc>
              <a:buClr>
                <a:schemeClr val="dk1"/>
              </a:buClr>
              <a:buSzPct val="25000"/>
            </a:pPr>
            <a:r>
              <a:rPr lang="en-US" sz="3900">
                <a:solidFill>
                  <a:srgbClr val="FFFFFF"/>
                </a:solidFill>
                <a:latin typeface="+mn-lt"/>
                <a:ea typeface="Calibri"/>
                <a:cs typeface="Calibri"/>
                <a:sym typeface="Calibri"/>
              </a:rPr>
              <a:t>Discovery Environment </a:t>
            </a:r>
          </a:p>
        </p:txBody>
      </p:sp>
      <p:sp>
        <p:nvSpPr>
          <p:cNvPr id="499" name="Shape 499"/>
          <p:cNvSpPr/>
          <p:nvPr/>
        </p:nvSpPr>
        <p:spPr>
          <a:xfrm rot="-5400000">
            <a:off x="5466286" y="3085473"/>
            <a:ext cx="5308800" cy="911100"/>
          </a:xfrm>
          <a:prstGeom prst="rect">
            <a:avLst/>
          </a:prstGeom>
          <a:solidFill>
            <a:srgbClr val="0971AB"/>
          </a:solidFill>
          <a:ln>
            <a:noFill/>
          </a:ln>
        </p:spPr>
        <p:txBody>
          <a:bodyPr lIns="24742" tIns="24742" rIns="24742" bIns="24742" anchor="ctr" anchorCtr="0">
            <a:noAutofit/>
          </a:bodyPr>
          <a:lstStyle/>
          <a:p>
            <a:pPr algn="ctr">
              <a:lnSpc>
                <a:spcPct val="90000"/>
              </a:lnSpc>
              <a:buClr>
                <a:schemeClr val="lt1"/>
              </a:buClr>
              <a:buSzPct val="25000"/>
            </a:pPr>
            <a:r>
              <a:rPr lang="en-US" sz="3900">
                <a:solidFill>
                  <a:schemeClr val="lt1"/>
                </a:solidFill>
                <a:latin typeface="+mn-lt"/>
                <a:ea typeface="Calibri"/>
                <a:cs typeface="Calibri"/>
                <a:sym typeface="Calibri"/>
              </a:rPr>
              <a:t>Atmosphere images</a:t>
            </a:r>
          </a:p>
        </p:txBody>
      </p:sp>
      <p:sp>
        <p:nvSpPr>
          <p:cNvPr id="500" name="Shape 500"/>
          <p:cNvSpPr txBox="1"/>
          <p:nvPr/>
        </p:nvSpPr>
        <p:spPr>
          <a:xfrm>
            <a:off x="2150574" y="1066050"/>
            <a:ext cx="4812300" cy="639600"/>
          </a:xfrm>
          <a:prstGeom prst="rect">
            <a:avLst/>
          </a:prstGeom>
          <a:solidFill>
            <a:srgbClr val="EFEFEF"/>
          </a:solidFill>
          <a:ln w="19050" cap="flat" cmpd="sng">
            <a:solidFill>
              <a:srgbClr val="142248"/>
            </a:solidFill>
            <a:prstDash val="solid"/>
            <a:round/>
            <a:headEnd type="none" w="med" len="med"/>
            <a:tailEnd type="none" w="med" len="med"/>
          </a:ln>
        </p:spPr>
        <p:txBody>
          <a:bodyPr lIns="156400" tIns="156400" rIns="156400" bIns="156400" anchor="ctr" anchorCtr="0">
            <a:noAutofit/>
          </a:bodyPr>
          <a:lstStyle/>
          <a:p>
            <a:pPr algn="ctr">
              <a:lnSpc>
                <a:spcPct val="90000"/>
              </a:lnSpc>
              <a:spcBef>
                <a:spcPts val="770"/>
              </a:spcBef>
              <a:buClr>
                <a:schemeClr val="dk1"/>
              </a:buClr>
            </a:pPr>
            <a:r>
              <a:rPr lang="en-US" b="1" dirty="0">
                <a:solidFill>
                  <a:schemeClr val="tx1"/>
                </a:solidFill>
                <a:latin typeface="+mn-lt"/>
              </a:rPr>
              <a:t>Check mapping file + metadata</a:t>
            </a:r>
          </a:p>
          <a:p>
            <a:pPr algn="ctr">
              <a:lnSpc>
                <a:spcPct val="90000"/>
              </a:lnSpc>
              <a:spcBef>
                <a:spcPts val="770"/>
              </a:spcBef>
              <a:buClr>
                <a:schemeClr val="dk1"/>
              </a:buClr>
            </a:pPr>
            <a:r>
              <a:rPr lang="en-US" b="1" dirty="0" err="1">
                <a:solidFill>
                  <a:srgbClr val="AA2173"/>
                </a:solidFill>
                <a:latin typeface="+mn-lt"/>
              </a:rPr>
              <a:t>validate_mapping_file</a:t>
            </a:r>
            <a:endParaRPr lang="en-US" b="1" dirty="0">
              <a:solidFill>
                <a:srgbClr val="AA2173"/>
              </a:solidFill>
              <a:latin typeface="+mn-lt"/>
            </a:endParaRPr>
          </a:p>
        </p:txBody>
      </p:sp>
      <p:sp>
        <p:nvSpPr>
          <p:cNvPr id="501" name="Shape 501"/>
          <p:cNvSpPr txBox="1"/>
          <p:nvPr/>
        </p:nvSpPr>
        <p:spPr>
          <a:xfrm>
            <a:off x="2155374" y="2046350"/>
            <a:ext cx="4812300" cy="639600"/>
          </a:xfrm>
          <a:prstGeom prst="rect">
            <a:avLst/>
          </a:prstGeom>
          <a:solidFill>
            <a:srgbClr val="EFEFEF"/>
          </a:solidFill>
          <a:ln w="19050" cap="flat" cmpd="sng">
            <a:solidFill>
              <a:srgbClr val="142248"/>
            </a:solidFill>
            <a:prstDash val="solid"/>
            <a:round/>
            <a:headEnd type="none" w="med" len="med"/>
            <a:tailEnd type="none" w="med" len="med"/>
          </a:ln>
        </p:spPr>
        <p:txBody>
          <a:bodyPr lIns="156400" tIns="156400" rIns="156400" bIns="156400" anchor="ctr" anchorCtr="0">
            <a:noAutofit/>
          </a:bodyPr>
          <a:lstStyle/>
          <a:p>
            <a:pPr algn="ctr">
              <a:lnSpc>
                <a:spcPct val="90000"/>
              </a:lnSpc>
              <a:spcBef>
                <a:spcPts val="770"/>
              </a:spcBef>
              <a:buClr>
                <a:schemeClr val="dk1"/>
              </a:buClr>
            </a:pPr>
            <a:r>
              <a:rPr lang="en-US" b="1" dirty="0">
                <a:solidFill>
                  <a:schemeClr val="tx1"/>
                </a:solidFill>
                <a:latin typeface="+mn-lt"/>
              </a:rPr>
              <a:t>Split libraries + quality filtering (</a:t>
            </a:r>
            <a:r>
              <a:rPr lang="en-US" b="1" dirty="0" err="1">
                <a:solidFill>
                  <a:schemeClr val="tx1"/>
                </a:solidFill>
                <a:latin typeface="+mn-lt"/>
              </a:rPr>
              <a:t>Illumina</a:t>
            </a:r>
            <a:r>
              <a:rPr lang="en-US" b="1" dirty="0">
                <a:solidFill>
                  <a:schemeClr val="tx1"/>
                </a:solidFill>
                <a:latin typeface="+mn-lt"/>
              </a:rPr>
              <a:t>)</a:t>
            </a:r>
          </a:p>
          <a:p>
            <a:pPr algn="ctr">
              <a:lnSpc>
                <a:spcPct val="90000"/>
              </a:lnSpc>
              <a:spcBef>
                <a:spcPts val="770"/>
              </a:spcBef>
              <a:buClr>
                <a:schemeClr val="dk1"/>
              </a:buClr>
            </a:pPr>
            <a:r>
              <a:rPr lang="en-US" b="1" dirty="0" err="1">
                <a:solidFill>
                  <a:srgbClr val="AA2173"/>
                </a:solidFill>
                <a:latin typeface="+mn-lt"/>
              </a:rPr>
              <a:t>split_libraries_fastq</a:t>
            </a:r>
            <a:endParaRPr lang="en-US" b="1" dirty="0">
              <a:solidFill>
                <a:srgbClr val="AA2173"/>
              </a:solidFill>
              <a:latin typeface="+mn-lt"/>
            </a:endParaRPr>
          </a:p>
        </p:txBody>
      </p:sp>
      <p:sp>
        <p:nvSpPr>
          <p:cNvPr id="502" name="Shape 502"/>
          <p:cNvSpPr txBox="1"/>
          <p:nvPr/>
        </p:nvSpPr>
        <p:spPr>
          <a:xfrm>
            <a:off x="2150574" y="3081886"/>
            <a:ext cx="4812300" cy="639600"/>
          </a:xfrm>
          <a:prstGeom prst="rect">
            <a:avLst/>
          </a:prstGeom>
          <a:solidFill>
            <a:srgbClr val="EFEFEF"/>
          </a:solidFill>
          <a:ln w="19050" cap="flat" cmpd="sng">
            <a:solidFill>
              <a:srgbClr val="142248"/>
            </a:solidFill>
            <a:prstDash val="solid"/>
            <a:round/>
            <a:headEnd type="none" w="med" len="med"/>
            <a:tailEnd type="none" w="med" len="med"/>
          </a:ln>
        </p:spPr>
        <p:txBody>
          <a:bodyPr lIns="156400" tIns="156400" rIns="156400" bIns="156400" anchor="ctr" anchorCtr="0">
            <a:noAutofit/>
          </a:bodyPr>
          <a:lstStyle/>
          <a:p>
            <a:pPr algn="ctr">
              <a:lnSpc>
                <a:spcPct val="90000"/>
              </a:lnSpc>
              <a:spcBef>
                <a:spcPts val="770"/>
              </a:spcBef>
              <a:buClr>
                <a:schemeClr val="dk1"/>
              </a:buClr>
            </a:pPr>
            <a:r>
              <a:rPr lang="en-US" b="1" dirty="0" smtClean="0">
                <a:solidFill>
                  <a:schemeClr val="tx1"/>
                </a:solidFill>
                <a:latin typeface="+mn-lt"/>
              </a:rPr>
              <a:t>Pick </a:t>
            </a:r>
            <a:r>
              <a:rPr lang="en-US" b="1" dirty="0">
                <a:solidFill>
                  <a:schemeClr val="tx1"/>
                </a:solidFill>
                <a:latin typeface="+mn-lt"/>
              </a:rPr>
              <a:t>Operational Taxonomic Units (OTUs</a:t>
            </a:r>
            <a:r>
              <a:rPr lang="en-US" b="1" dirty="0" smtClean="0">
                <a:solidFill>
                  <a:schemeClr val="tx1"/>
                </a:solidFill>
                <a:latin typeface="+mn-lt"/>
              </a:rPr>
              <a:t>)</a:t>
            </a:r>
            <a:endParaRPr lang="en-US" b="1" dirty="0">
              <a:solidFill>
                <a:schemeClr val="tx1"/>
              </a:solidFill>
              <a:latin typeface="+mn-lt"/>
            </a:endParaRPr>
          </a:p>
          <a:p>
            <a:pPr algn="ctr">
              <a:lnSpc>
                <a:spcPct val="90000"/>
              </a:lnSpc>
              <a:spcBef>
                <a:spcPts val="770"/>
              </a:spcBef>
              <a:buClr>
                <a:schemeClr val="dk1"/>
              </a:buClr>
            </a:pPr>
            <a:r>
              <a:rPr lang="en-US" b="1" dirty="0" err="1">
                <a:solidFill>
                  <a:srgbClr val="AA2173"/>
                </a:solidFill>
                <a:latin typeface="+mn-lt"/>
              </a:rPr>
              <a:t>pick_open_reference_otus</a:t>
            </a:r>
            <a:endParaRPr lang="en-US" b="1" dirty="0">
              <a:solidFill>
                <a:srgbClr val="AA2173"/>
              </a:solidFill>
              <a:latin typeface="+mn-lt"/>
            </a:endParaRPr>
          </a:p>
        </p:txBody>
      </p:sp>
      <p:sp>
        <p:nvSpPr>
          <p:cNvPr id="503" name="Shape 503"/>
          <p:cNvSpPr txBox="1"/>
          <p:nvPr/>
        </p:nvSpPr>
        <p:spPr>
          <a:xfrm>
            <a:off x="2150562" y="3997825"/>
            <a:ext cx="4812300" cy="835500"/>
          </a:xfrm>
          <a:prstGeom prst="rect">
            <a:avLst/>
          </a:prstGeom>
          <a:solidFill>
            <a:srgbClr val="F1F1F1"/>
          </a:solidFill>
          <a:ln w="19050" cap="flat" cmpd="sng">
            <a:solidFill>
              <a:srgbClr val="142248"/>
            </a:solidFill>
            <a:prstDash val="solid"/>
            <a:round/>
            <a:headEnd type="none" w="med" len="med"/>
            <a:tailEnd type="none" w="med" len="med"/>
          </a:ln>
        </p:spPr>
        <p:txBody>
          <a:bodyPr lIns="156400" tIns="156400" rIns="156400" bIns="156400" anchor="ctr" anchorCtr="0">
            <a:noAutofit/>
          </a:bodyPr>
          <a:lstStyle/>
          <a:p>
            <a:pPr algn="ctr">
              <a:lnSpc>
                <a:spcPct val="90000"/>
              </a:lnSpc>
              <a:spcBef>
                <a:spcPts val="770"/>
              </a:spcBef>
              <a:buClr>
                <a:schemeClr val="dk1"/>
              </a:buClr>
            </a:pPr>
            <a:r>
              <a:rPr lang="en-US" b="1" dirty="0" smtClean="0">
                <a:solidFill>
                  <a:schemeClr val="tx1"/>
                </a:solidFill>
                <a:latin typeface="+mn-lt"/>
              </a:rPr>
              <a:t>Analyze diversity</a:t>
            </a:r>
            <a:endParaRPr lang="en-US" b="1" dirty="0">
              <a:solidFill>
                <a:schemeClr val="tx1"/>
              </a:solidFill>
              <a:latin typeface="+mn-lt"/>
            </a:endParaRPr>
          </a:p>
          <a:p>
            <a:pPr algn="ctr">
              <a:lnSpc>
                <a:spcPct val="90000"/>
              </a:lnSpc>
              <a:spcBef>
                <a:spcPts val="770"/>
              </a:spcBef>
              <a:buClr>
                <a:schemeClr val="dk1"/>
              </a:buClr>
            </a:pPr>
            <a:r>
              <a:rPr lang="en-US" b="1" dirty="0" err="1">
                <a:solidFill>
                  <a:srgbClr val="AA2173"/>
                </a:solidFill>
                <a:latin typeface="+mn-lt"/>
              </a:rPr>
              <a:t>core_diversity_analyses</a:t>
            </a:r>
            <a:endParaRPr lang="en-US" b="1" dirty="0">
              <a:solidFill>
                <a:srgbClr val="AA2173"/>
              </a:solidFill>
              <a:latin typeface="+mn-lt"/>
            </a:endParaRPr>
          </a:p>
        </p:txBody>
      </p:sp>
      <p:sp>
        <p:nvSpPr>
          <p:cNvPr id="504" name="Shape 504"/>
          <p:cNvSpPr txBox="1"/>
          <p:nvPr/>
        </p:nvSpPr>
        <p:spPr>
          <a:xfrm>
            <a:off x="2150574" y="5153000"/>
            <a:ext cx="4812300" cy="639600"/>
          </a:xfrm>
          <a:prstGeom prst="rect">
            <a:avLst/>
          </a:prstGeom>
          <a:solidFill>
            <a:srgbClr val="EFEFEF"/>
          </a:solidFill>
          <a:ln w="19050" cap="flat" cmpd="sng">
            <a:solidFill>
              <a:schemeClr val="dk1"/>
            </a:solidFill>
            <a:prstDash val="solid"/>
            <a:round/>
            <a:headEnd type="none" w="med" len="med"/>
            <a:tailEnd type="none" w="med" len="med"/>
          </a:ln>
        </p:spPr>
        <p:txBody>
          <a:bodyPr lIns="156400" tIns="156400" rIns="156400" bIns="156400" anchor="ctr" anchorCtr="0">
            <a:noAutofit/>
          </a:bodyPr>
          <a:lstStyle/>
          <a:p>
            <a:pPr marL="457054" indent="457054">
              <a:lnSpc>
                <a:spcPct val="90000"/>
              </a:lnSpc>
              <a:spcBef>
                <a:spcPts val="770"/>
              </a:spcBef>
              <a:buClr>
                <a:schemeClr val="dk1"/>
              </a:buClr>
            </a:pPr>
            <a:r>
              <a:rPr lang="en-US" b="1" dirty="0">
                <a:solidFill>
                  <a:schemeClr val="tx1"/>
                </a:solidFill>
                <a:latin typeface="+mn-lt"/>
              </a:rPr>
              <a:t>Make Emperor - 3D </a:t>
            </a:r>
            <a:r>
              <a:rPr lang="en-US" b="1" dirty="0" err="1">
                <a:solidFill>
                  <a:schemeClr val="tx1"/>
                </a:solidFill>
                <a:latin typeface="+mn-lt"/>
              </a:rPr>
              <a:t>PCoA</a:t>
            </a:r>
            <a:r>
              <a:rPr lang="en-US" b="1" dirty="0">
                <a:solidFill>
                  <a:schemeClr val="tx1"/>
                </a:solidFill>
                <a:latin typeface="+mn-lt"/>
              </a:rPr>
              <a:t> plots</a:t>
            </a:r>
          </a:p>
          <a:p>
            <a:pPr algn="ctr">
              <a:lnSpc>
                <a:spcPct val="90000"/>
              </a:lnSpc>
              <a:spcBef>
                <a:spcPts val="770"/>
              </a:spcBef>
              <a:buClr>
                <a:schemeClr val="dk1"/>
              </a:buClr>
            </a:pPr>
            <a:r>
              <a:rPr lang="en-US" b="1" dirty="0" err="1">
                <a:solidFill>
                  <a:srgbClr val="AA2173"/>
                </a:solidFill>
                <a:latin typeface="+mn-lt"/>
              </a:rPr>
              <a:t>make_emperor</a:t>
            </a:r>
            <a:endParaRPr lang="en-US" b="1" dirty="0">
              <a:solidFill>
                <a:srgbClr val="AA2173"/>
              </a:solidFill>
              <a:latin typeface="+mn-lt"/>
            </a:endParaRPr>
          </a:p>
        </p:txBody>
      </p:sp>
      <p:cxnSp>
        <p:nvCxnSpPr>
          <p:cNvPr id="507" name="Shape 507"/>
          <p:cNvCxnSpPr/>
          <p:nvPr/>
        </p:nvCxnSpPr>
        <p:spPr>
          <a:xfrm flipH="1">
            <a:off x="7309288" y="1365548"/>
            <a:ext cx="3974" cy="4182930"/>
          </a:xfrm>
          <a:prstGeom prst="straightConnector1">
            <a:avLst/>
          </a:prstGeom>
          <a:noFill/>
          <a:ln w="25400" cap="flat" cmpd="sng">
            <a:solidFill>
              <a:srgbClr val="142248"/>
            </a:solidFill>
            <a:prstDash val="solid"/>
            <a:round/>
            <a:headEnd type="none" w="med" len="med"/>
            <a:tailEnd type="none" w="med" len="med"/>
          </a:ln>
        </p:spPr>
      </p:cxnSp>
      <p:sp>
        <p:nvSpPr>
          <p:cNvPr id="508" name="Shape 508"/>
          <p:cNvSpPr/>
          <p:nvPr/>
        </p:nvSpPr>
        <p:spPr>
          <a:xfrm>
            <a:off x="4278024" y="1783700"/>
            <a:ext cx="205500" cy="20550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511" name="Shape 511"/>
          <p:cNvSpPr/>
          <p:nvPr/>
        </p:nvSpPr>
        <p:spPr>
          <a:xfrm>
            <a:off x="4278037" y="4890412"/>
            <a:ext cx="205500" cy="20550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cxnSp>
        <p:nvCxnSpPr>
          <p:cNvPr id="521" name="Shape 521"/>
          <p:cNvCxnSpPr/>
          <p:nvPr/>
        </p:nvCxnSpPr>
        <p:spPr>
          <a:xfrm flipH="1">
            <a:off x="1767776" y="1366204"/>
            <a:ext cx="13510" cy="4194975"/>
          </a:xfrm>
          <a:prstGeom prst="straightConnector1">
            <a:avLst/>
          </a:prstGeom>
          <a:noFill/>
          <a:ln w="28575" cap="flat" cmpd="sng">
            <a:solidFill>
              <a:srgbClr val="142248"/>
            </a:solidFill>
            <a:prstDash val="solid"/>
            <a:round/>
            <a:headEnd type="none" w="med" len="med"/>
            <a:tailEnd type="none" w="med" len="med"/>
          </a:ln>
        </p:spPr>
      </p:cxnSp>
      <p:sp>
        <p:nvSpPr>
          <p:cNvPr id="39" name="Shape 219"/>
          <p:cNvSpPr txBox="1"/>
          <p:nvPr/>
        </p:nvSpPr>
        <p:spPr>
          <a:xfrm>
            <a:off x="2545061" y="6087950"/>
            <a:ext cx="1434135"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Discovery </a:t>
            </a:r>
          </a:p>
          <a:p>
            <a:pPr algn="ctr">
              <a:buClr>
                <a:srgbClr val="000000"/>
              </a:buClr>
              <a:buSzPct val="25000"/>
            </a:pPr>
            <a:r>
              <a:rPr lang="en-US" sz="1200" b="1" dirty="0"/>
              <a:t>Environment</a:t>
            </a:r>
          </a:p>
        </p:txBody>
      </p:sp>
      <p:sp>
        <p:nvSpPr>
          <p:cNvPr id="40" name="Shape 220"/>
          <p:cNvSpPr txBox="1"/>
          <p:nvPr/>
        </p:nvSpPr>
        <p:spPr>
          <a:xfrm>
            <a:off x="4024660" y="6086294"/>
            <a:ext cx="1117783" cy="318600"/>
          </a:xfrm>
          <a:prstGeom prst="rect">
            <a:avLst/>
          </a:prstGeom>
          <a:noFill/>
          <a:ln>
            <a:noFill/>
          </a:ln>
        </p:spPr>
        <p:txBody>
          <a:bodyPr lIns="91395" tIns="91395" rIns="91395" bIns="91395" anchor="t" anchorCtr="0">
            <a:noAutofit/>
          </a:bodyPr>
          <a:lstStyle/>
          <a:p>
            <a:pPr>
              <a:buClr>
                <a:srgbClr val="000000"/>
              </a:buClr>
              <a:buSzPct val="25000"/>
            </a:pPr>
            <a:r>
              <a:rPr lang="en-US" sz="1200" b="1" dirty="0"/>
              <a:t>Atmosphere</a:t>
            </a:r>
          </a:p>
        </p:txBody>
      </p:sp>
      <p:sp>
        <p:nvSpPr>
          <p:cNvPr id="41" name="Shape 236"/>
          <p:cNvSpPr txBox="1"/>
          <p:nvPr/>
        </p:nvSpPr>
        <p:spPr>
          <a:xfrm>
            <a:off x="3849202" y="6383702"/>
            <a:ext cx="1468696" cy="474298"/>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 New additions</a:t>
            </a:r>
          </a:p>
        </p:txBody>
      </p:sp>
      <p:sp>
        <p:nvSpPr>
          <p:cNvPr id="42" name="Shape 237"/>
          <p:cNvSpPr/>
          <p:nvPr/>
        </p:nvSpPr>
        <p:spPr>
          <a:xfrm>
            <a:off x="2957077" y="6027817"/>
            <a:ext cx="582360" cy="101296"/>
          </a:xfrm>
          <a:prstGeom prst="rect">
            <a:avLst/>
          </a:prstGeom>
          <a:solidFill>
            <a:srgbClr val="ED6D23"/>
          </a:solidFill>
          <a:ln>
            <a:noFill/>
          </a:ln>
        </p:spPr>
        <p:txBody>
          <a:bodyPr lIns="91395" tIns="45686" rIns="91395" bIns="45686" anchor="ctr" anchorCtr="0">
            <a:noAutofit/>
          </a:bodyPr>
          <a:lstStyle/>
          <a:p>
            <a:pPr algn="ctr">
              <a:buClr>
                <a:srgbClr val="000000"/>
              </a:buClr>
            </a:pPr>
            <a:endParaRPr>
              <a:solidFill>
                <a:srgbClr val="ED6D23"/>
              </a:solidFill>
            </a:endParaRPr>
          </a:p>
        </p:txBody>
      </p:sp>
      <p:sp>
        <p:nvSpPr>
          <p:cNvPr id="43" name="Shape 238"/>
          <p:cNvSpPr/>
          <p:nvPr/>
        </p:nvSpPr>
        <p:spPr>
          <a:xfrm>
            <a:off x="4296182" y="6026855"/>
            <a:ext cx="574739" cy="101296"/>
          </a:xfrm>
          <a:prstGeom prst="rect">
            <a:avLst/>
          </a:prstGeom>
          <a:solidFill>
            <a:srgbClr val="0971AB"/>
          </a:solidFill>
          <a:ln>
            <a:noFill/>
          </a:ln>
        </p:spPr>
        <p:txBody>
          <a:bodyPr lIns="91395" tIns="45686" rIns="91395" bIns="45686" anchor="ctr" anchorCtr="0">
            <a:noAutofit/>
          </a:bodyPr>
          <a:lstStyle/>
          <a:p>
            <a:pPr algn="ctr">
              <a:buClr>
                <a:srgbClr val="000000"/>
              </a:buClr>
            </a:pPr>
            <a:endParaRPr>
              <a:solidFill>
                <a:schemeClr val="lt1"/>
              </a:solidFill>
            </a:endParaRPr>
          </a:p>
        </p:txBody>
      </p:sp>
      <p:sp>
        <p:nvSpPr>
          <p:cNvPr id="44" name="Shape 239"/>
          <p:cNvSpPr txBox="1"/>
          <p:nvPr/>
        </p:nvSpPr>
        <p:spPr>
          <a:xfrm>
            <a:off x="5325021" y="6086294"/>
            <a:ext cx="1117783"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Both </a:t>
            </a:r>
          </a:p>
          <a:p>
            <a:pPr algn="ctr">
              <a:buClr>
                <a:srgbClr val="000000"/>
              </a:buClr>
              <a:buSzPct val="25000"/>
            </a:pPr>
            <a:r>
              <a:rPr lang="en-US" sz="1200" b="1" dirty="0"/>
              <a:t>(DE &amp; </a:t>
            </a:r>
            <a:r>
              <a:rPr lang="en-US" sz="1200" b="1" dirty="0" err="1"/>
              <a:t>Atmo</a:t>
            </a:r>
            <a:r>
              <a:rPr lang="en-US" sz="1200" b="1" dirty="0"/>
              <a:t>)</a:t>
            </a:r>
          </a:p>
        </p:txBody>
      </p:sp>
      <p:sp>
        <p:nvSpPr>
          <p:cNvPr id="45" name="Shape 240"/>
          <p:cNvSpPr/>
          <p:nvPr/>
        </p:nvSpPr>
        <p:spPr>
          <a:xfrm>
            <a:off x="5566924" y="6026855"/>
            <a:ext cx="574739" cy="101296"/>
          </a:xfrm>
          <a:prstGeom prst="rect">
            <a:avLst/>
          </a:prstGeom>
          <a:solidFill>
            <a:srgbClr val="AA2173"/>
          </a:solidFill>
          <a:ln>
            <a:noFill/>
          </a:ln>
        </p:spPr>
        <p:txBody>
          <a:bodyPr lIns="91395" tIns="45686" rIns="91395" bIns="45686" anchor="ctr" anchorCtr="0">
            <a:noAutofit/>
          </a:bodyPr>
          <a:lstStyle/>
          <a:p>
            <a:pPr algn="ctr">
              <a:buClr>
                <a:srgbClr val="000000"/>
              </a:buClr>
            </a:pPr>
            <a:endParaRPr>
              <a:solidFill>
                <a:schemeClr val="lt1"/>
              </a:solidFill>
            </a:endParaRPr>
          </a:p>
        </p:txBody>
      </p:sp>
      <p:sp>
        <p:nvSpPr>
          <p:cNvPr id="36" name="Shape 508"/>
          <p:cNvSpPr/>
          <p:nvPr/>
        </p:nvSpPr>
        <p:spPr>
          <a:xfrm>
            <a:off x="4278024" y="2782767"/>
            <a:ext cx="205500" cy="20550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37" name="Shape 508"/>
          <p:cNvSpPr/>
          <p:nvPr/>
        </p:nvSpPr>
        <p:spPr>
          <a:xfrm>
            <a:off x="4278024" y="3752201"/>
            <a:ext cx="205500" cy="20550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63" name="Shape 543"/>
          <p:cNvSpPr txBox="1"/>
          <p:nvPr/>
        </p:nvSpPr>
        <p:spPr>
          <a:xfrm>
            <a:off x="1601137" y="3035301"/>
            <a:ext cx="7334441" cy="901701"/>
          </a:xfrm>
          <a:prstGeom prst="rect">
            <a:avLst/>
          </a:prstGeom>
          <a:solidFill>
            <a:srgbClr val="EFEFEF"/>
          </a:solidFill>
          <a:ln>
            <a:noFill/>
          </a:ln>
        </p:spPr>
        <p:txBody>
          <a:bodyPr lIns="113739" tIns="20294" rIns="113739" bIns="20294" anchor="ctr" anchorCtr="0">
            <a:noAutofit/>
          </a:bodyPr>
          <a:lstStyle/>
          <a:p>
            <a:pPr algn="ctr">
              <a:lnSpc>
                <a:spcPct val="90000"/>
              </a:lnSpc>
              <a:buClr>
                <a:srgbClr val="000000"/>
              </a:buClr>
              <a:buSzPct val="25000"/>
            </a:pPr>
            <a:endParaRPr lang="en-US" sz="1600" dirty="0">
              <a:latin typeface="+mn-lt"/>
              <a:ea typeface="Calibri"/>
              <a:cs typeface="Calibri"/>
              <a:sym typeface="Calibri"/>
            </a:endParaRPr>
          </a:p>
        </p:txBody>
      </p:sp>
      <p:cxnSp>
        <p:nvCxnSpPr>
          <p:cNvPr id="527" name="Shape 527"/>
          <p:cNvCxnSpPr/>
          <p:nvPr/>
        </p:nvCxnSpPr>
        <p:spPr>
          <a:xfrm>
            <a:off x="1347380" y="1733900"/>
            <a:ext cx="451789" cy="0"/>
          </a:xfrm>
          <a:prstGeom prst="straightConnector1">
            <a:avLst/>
          </a:prstGeom>
          <a:noFill/>
          <a:ln w="28575" cap="flat" cmpd="sng">
            <a:solidFill>
              <a:srgbClr val="142248"/>
            </a:solidFill>
            <a:prstDash val="solid"/>
            <a:round/>
            <a:headEnd type="none" w="med" len="med"/>
            <a:tailEnd type="none" w="med" len="med"/>
          </a:ln>
        </p:spPr>
      </p:cxnSp>
      <p:cxnSp>
        <p:nvCxnSpPr>
          <p:cNvPr id="528" name="Shape 528"/>
          <p:cNvCxnSpPr/>
          <p:nvPr/>
        </p:nvCxnSpPr>
        <p:spPr>
          <a:xfrm rot="10800000" flipH="1">
            <a:off x="974184" y="3538500"/>
            <a:ext cx="699300" cy="3000"/>
          </a:xfrm>
          <a:prstGeom prst="straightConnector1">
            <a:avLst/>
          </a:prstGeom>
          <a:noFill/>
          <a:ln w="28575" cap="flat" cmpd="sng">
            <a:solidFill>
              <a:srgbClr val="142248"/>
            </a:solidFill>
            <a:prstDash val="solid"/>
            <a:round/>
            <a:headEnd type="none" w="med" len="med"/>
            <a:tailEnd type="none" w="med" len="med"/>
          </a:ln>
        </p:spPr>
      </p:cxnSp>
      <p:cxnSp>
        <p:nvCxnSpPr>
          <p:cNvPr id="529" name="Shape 529"/>
          <p:cNvCxnSpPr/>
          <p:nvPr/>
        </p:nvCxnSpPr>
        <p:spPr>
          <a:xfrm>
            <a:off x="1360837" y="1738950"/>
            <a:ext cx="0" cy="3614700"/>
          </a:xfrm>
          <a:prstGeom prst="straightConnector1">
            <a:avLst/>
          </a:prstGeom>
          <a:noFill/>
          <a:ln w="28575" cap="flat" cmpd="sng">
            <a:solidFill>
              <a:srgbClr val="142248"/>
            </a:solidFill>
            <a:prstDash val="solid"/>
            <a:round/>
            <a:headEnd type="none" w="med" len="med"/>
            <a:tailEnd type="none" w="med" len="med"/>
          </a:ln>
        </p:spPr>
      </p:cxnSp>
      <p:sp>
        <p:nvSpPr>
          <p:cNvPr id="530" name="Shape 530"/>
          <p:cNvSpPr txBox="1"/>
          <p:nvPr/>
        </p:nvSpPr>
        <p:spPr>
          <a:xfrm>
            <a:off x="1597402" y="4703548"/>
            <a:ext cx="7348500" cy="639900"/>
          </a:xfrm>
          <a:prstGeom prst="rect">
            <a:avLst/>
          </a:prstGeom>
          <a:solidFill>
            <a:srgbClr val="EFEFEF"/>
          </a:solidFill>
          <a:ln>
            <a:noFill/>
          </a:ln>
        </p:spPr>
        <p:txBody>
          <a:bodyPr lIns="156400" tIns="156400" rIns="156400" bIns="156400" anchor="ctr" anchorCtr="0">
            <a:noAutofit/>
          </a:bodyPr>
          <a:lstStyle/>
          <a:p>
            <a:pPr algn="ctr">
              <a:lnSpc>
                <a:spcPct val="90000"/>
              </a:lnSpc>
              <a:buClr>
                <a:srgbClr val="000000"/>
              </a:buClr>
              <a:buSzPct val="25000"/>
            </a:pPr>
            <a:r>
              <a:rPr lang="en-US" sz="2200">
                <a:latin typeface="+mn-lt"/>
                <a:ea typeface="Calibri"/>
                <a:cs typeface="Calibri"/>
                <a:sym typeface="Calibri"/>
              </a:rPr>
              <a:t>Transcriptome Assembly Analysis</a:t>
            </a:r>
          </a:p>
        </p:txBody>
      </p:sp>
      <p:sp>
        <p:nvSpPr>
          <p:cNvPr id="531" name="Shape 531"/>
          <p:cNvSpPr/>
          <p:nvPr/>
        </p:nvSpPr>
        <p:spPr>
          <a:xfrm>
            <a:off x="2824544" y="5319717"/>
            <a:ext cx="1223699" cy="545100"/>
          </a:xfrm>
          <a:prstGeom prst="rect">
            <a:avLst/>
          </a:prstGeom>
          <a:solidFill>
            <a:srgbClr val="CFD7E7">
              <a:alpha val="89411"/>
            </a:srgbClr>
          </a:solidFill>
          <a:ln w="9525" cap="flat" cmpd="sng">
            <a:solidFill>
              <a:srgbClr val="CFD7E7">
                <a:alpha val="89411"/>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532" name="Shape 532"/>
          <p:cNvSpPr txBox="1"/>
          <p:nvPr/>
        </p:nvSpPr>
        <p:spPr>
          <a:xfrm>
            <a:off x="2711479" y="5307018"/>
            <a:ext cx="1431000" cy="545100"/>
          </a:xfrm>
          <a:prstGeom prst="rect">
            <a:avLst/>
          </a:prstGeom>
          <a:solidFill>
            <a:srgbClr val="EFEFEF"/>
          </a:solidFill>
          <a:ln>
            <a:noFill/>
          </a:ln>
        </p:spPr>
        <p:txBody>
          <a:bodyPr lIns="113739" tIns="20294" rIns="113739" bIns="20294" anchor="ctr" anchorCtr="0">
            <a:noAutofit/>
          </a:bodyPr>
          <a:lstStyle/>
          <a:p>
            <a:pPr algn="ctr">
              <a:lnSpc>
                <a:spcPct val="90000"/>
              </a:lnSpc>
              <a:buClr>
                <a:schemeClr val="dk1"/>
              </a:buClr>
              <a:buSzPct val="25000"/>
            </a:pPr>
            <a:r>
              <a:rPr lang="en-US" sz="1600" b="1" dirty="0">
                <a:solidFill>
                  <a:srgbClr val="ED6D23"/>
                </a:solidFill>
                <a:latin typeface="+mn-lt"/>
                <a:ea typeface="Calibri"/>
                <a:cs typeface="Calibri"/>
                <a:sym typeface="Calibri"/>
              </a:rPr>
              <a:t>GAGE</a:t>
            </a:r>
            <a:r>
              <a:rPr lang="en-US" sz="1600" dirty="0">
                <a:solidFill>
                  <a:srgbClr val="ED6D23"/>
                </a:solidFill>
                <a:latin typeface="+mn-lt"/>
                <a:ea typeface="Calibri"/>
                <a:cs typeface="Calibri"/>
                <a:sym typeface="Calibri"/>
              </a:rPr>
              <a:t> </a:t>
            </a:r>
            <a:r>
              <a:rPr lang="en-US" sz="1600" dirty="0">
                <a:solidFill>
                  <a:schemeClr val="dk1"/>
                </a:solidFill>
                <a:latin typeface="+mn-lt"/>
                <a:ea typeface="Calibri"/>
                <a:cs typeface="Calibri"/>
                <a:sym typeface="Calibri"/>
              </a:rPr>
              <a:t>to get correctness</a:t>
            </a:r>
          </a:p>
        </p:txBody>
      </p:sp>
      <p:sp>
        <p:nvSpPr>
          <p:cNvPr id="533" name="Shape 533"/>
          <p:cNvSpPr/>
          <p:nvPr/>
        </p:nvSpPr>
        <p:spPr>
          <a:xfrm>
            <a:off x="4048094" y="5319717"/>
            <a:ext cx="1223700" cy="545100"/>
          </a:xfrm>
          <a:prstGeom prst="rect">
            <a:avLst/>
          </a:prstGeom>
          <a:solidFill>
            <a:srgbClr val="CFD7E7">
              <a:alpha val="89411"/>
            </a:srgbClr>
          </a:solidFill>
          <a:ln w="9525" cap="flat" cmpd="sng">
            <a:solidFill>
              <a:srgbClr val="CFD7E7">
                <a:alpha val="89411"/>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534" name="Shape 534"/>
          <p:cNvSpPr txBox="1"/>
          <p:nvPr/>
        </p:nvSpPr>
        <p:spPr>
          <a:xfrm>
            <a:off x="4039629" y="5311251"/>
            <a:ext cx="1408668" cy="545100"/>
          </a:xfrm>
          <a:prstGeom prst="rect">
            <a:avLst/>
          </a:prstGeom>
          <a:solidFill>
            <a:srgbClr val="EFEFEF"/>
          </a:solidFill>
          <a:ln>
            <a:noFill/>
          </a:ln>
        </p:spPr>
        <p:txBody>
          <a:bodyPr lIns="113739" tIns="20294" rIns="113739" bIns="20294" anchor="ctr" anchorCtr="0">
            <a:noAutofit/>
          </a:bodyPr>
          <a:lstStyle/>
          <a:p>
            <a:pPr algn="ctr">
              <a:lnSpc>
                <a:spcPct val="90000"/>
              </a:lnSpc>
              <a:buClr>
                <a:schemeClr val="dk1"/>
              </a:buClr>
              <a:buSzPct val="25000"/>
            </a:pPr>
            <a:r>
              <a:rPr lang="en-US" sz="1600" dirty="0">
                <a:solidFill>
                  <a:schemeClr val="dk1"/>
                </a:solidFill>
                <a:latin typeface="+mn-lt"/>
                <a:ea typeface="Calibri"/>
                <a:cs typeface="Calibri"/>
                <a:sym typeface="Calibri"/>
              </a:rPr>
              <a:t>Compute </a:t>
            </a:r>
            <a:r>
              <a:rPr lang="en-US" sz="1600" dirty="0" err="1">
                <a:solidFill>
                  <a:schemeClr val="dk1"/>
                </a:solidFill>
                <a:latin typeface="+mn-lt"/>
                <a:ea typeface="Calibri"/>
                <a:cs typeface="Calibri"/>
                <a:sym typeface="Calibri"/>
              </a:rPr>
              <a:t>contig</a:t>
            </a:r>
            <a:r>
              <a:rPr lang="en-US" sz="1600" dirty="0">
                <a:solidFill>
                  <a:schemeClr val="dk1"/>
                </a:solidFill>
                <a:latin typeface="+mn-lt"/>
                <a:ea typeface="Calibri"/>
                <a:cs typeface="Calibri"/>
                <a:sym typeface="Calibri"/>
              </a:rPr>
              <a:t> stats</a:t>
            </a:r>
          </a:p>
        </p:txBody>
      </p:sp>
      <p:sp>
        <p:nvSpPr>
          <p:cNvPr id="535" name="Shape 535"/>
          <p:cNvSpPr/>
          <p:nvPr/>
        </p:nvSpPr>
        <p:spPr>
          <a:xfrm>
            <a:off x="5271647" y="5319717"/>
            <a:ext cx="1223700" cy="545100"/>
          </a:xfrm>
          <a:prstGeom prst="rect">
            <a:avLst/>
          </a:prstGeom>
          <a:solidFill>
            <a:srgbClr val="CFD7E7">
              <a:alpha val="89411"/>
            </a:srgbClr>
          </a:solidFill>
          <a:ln w="9525" cap="flat" cmpd="sng">
            <a:solidFill>
              <a:srgbClr val="CFD7E7">
                <a:alpha val="89411"/>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536" name="Shape 536"/>
          <p:cNvSpPr txBox="1"/>
          <p:nvPr/>
        </p:nvSpPr>
        <p:spPr>
          <a:xfrm>
            <a:off x="5267414" y="5311251"/>
            <a:ext cx="1223700" cy="545100"/>
          </a:xfrm>
          <a:prstGeom prst="rect">
            <a:avLst/>
          </a:prstGeom>
          <a:solidFill>
            <a:srgbClr val="EFEFEF"/>
          </a:solidFill>
          <a:ln>
            <a:noFill/>
          </a:ln>
        </p:spPr>
        <p:txBody>
          <a:bodyPr lIns="113739" tIns="20294" rIns="113739" bIns="20294" anchor="ctr" anchorCtr="0">
            <a:noAutofit/>
          </a:bodyPr>
          <a:lstStyle/>
          <a:p>
            <a:pPr algn="ctr">
              <a:lnSpc>
                <a:spcPct val="90000"/>
              </a:lnSpc>
              <a:buClr>
                <a:schemeClr val="dk1"/>
              </a:buClr>
              <a:buSzPct val="25000"/>
            </a:pPr>
            <a:r>
              <a:rPr lang="en-US" sz="1600" b="1" dirty="0">
                <a:solidFill>
                  <a:srgbClr val="ED6D23"/>
                </a:solidFill>
                <a:latin typeface="+mn-lt"/>
                <a:ea typeface="Calibri"/>
                <a:cs typeface="Calibri"/>
                <a:sym typeface="Calibri"/>
              </a:rPr>
              <a:t>CD-HIT-EST</a:t>
            </a:r>
          </a:p>
        </p:txBody>
      </p:sp>
      <p:sp>
        <p:nvSpPr>
          <p:cNvPr id="537" name="Shape 537"/>
          <p:cNvSpPr/>
          <p:nvPr/>
        </p:nvSpPr>
        <p:spPr>
          <a:xfrm>
            <a:off x="6495198" y="5319717"/>
            <a:ext cx="1223700" cy="545100"/>
          </a:xfrm>
          <a:prstGeom prst="rect">
            <a:avLst/>
          </a:prstGeom>
          <a:solidFill>
            <a:srgbClr val="CFD7E7">
              <a:alpha val="89411"/>
            </a:srgbClr>
          </a:solidFill>
          <a:ln w="9525" cap="flat" cmpd="sng">
            <a:solidFill>
              <a:srgbClr val="CFD7E7">
                <a:alpha val="89411"/>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538" name="Shape 538"/>
          <p:cNvSpPr txBox="1"/>
          <p:nvPr/>
        </p:nvSpPr>
        <p:spPr>
          <a:xfrm>
            <a:off x="6486732" y="5311251"/>
            <a:ext cx="1223700" cy="545100"/>
          </a:xfrm>
          <a:prstGeom prst="rect">
            <a:avLst/>
          </a:prstGeom>
          <a:solidFill>
            <a:srgbClr val="EFEFEF"/>
          </a:solidFill>
          <a:ln>
            <a:noFill/>
          </a:ln>
        </p:spPr>
        <p:txBody>
          <a:bodyPr lIns="113739" tIns="20294" rIns="113739" bIns="20294" anchor="ctr" anchorCtr="0">
            <a:noAutofit/>
          </a:bodyPr>
          <a:lstStyle/>
          <a:p>
            <a:pPr algn="ctr">
              <a:lnSpc>
                <a:spcPct val="90000"/>
              </a:lnSpc>
              <a:buClr>
                <a:schemeClr val="dk1"/>
              </a:buClr>
              <a:buSzPct val="25000"/>
            </a:pPr>
            <a:r>
              <a:rPr lang="en-US" sz="1600" dirty="0">
                <a:solidFill>
                  <a:schemeClr val="dk1"/>
                </a:solidFill>
                <a:latin typeface="+mn-lt"/>
                <a:ea typeface="Calibri"/>
                <a:cs typeface="Calibri"/>
                <a:sym typeface="Calibri"/>
              </a:rPr>
              <a:t>Annotate transcripts</a:t>
            </a:r>
          </a:p>
        </p:txBody>
      </p:sp>
      <p:sp>
        <p:nvSpPr>
          <p:cNvPr id="539" name="Shape 539"/>
          <p:cNvSpPr/>
          <p:nvPr/>
        </p:nvSpPr>
        <p:spPr>
          <a:xfrm>
            <a:off x="7718751" y="5319717"/>
            <a:ext cx="1223700" cy="545100"/>
          </a:xfrm>
          <a:prstGeom prst="rect">
            <a:avLst/>
          </a:prstGeom>
          <a:solidFill>
            <a:srgbClr val="CFD7E7">
              <a:alpha val="89411"/>
            </a:srgbClr>
          </a:solidFill>
          <a:ln w="9525" cap="flat" cmpd="sng">
            <a:solidFill>
              <a:srgbClr val="CFD7E7">
                <a:alpha val="89411"/>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540" name="Shape 540"/>
          <p:cNvSpPr txBox="1"/>
          <p:nvPr/>
        </p:nvSpPr>
        <p:spPr>
          <a:xfrm>
            <a:off x="7706052" y="5311251"/>
            <a:ext cx="1223700" cy="545100"/>
          </a:xfrm>
          <a:prstGeom prst="rect">
            <a:avLst/>
          </a:prstGeom>
          <a:solidFill>
            <a:srgbClr val="EFEFEF"/>
          </a:solidFill>
          <a:ln>
            <a:noFill/>
          </a:ln>
        </p:spPr>
        <p:txBody>
          <a:bodyPr lIns="113739" tIns="20294" rIns="113739" bIns="20294" anchor="ctr" anchorCtr="0">
            <a:noAutofit/>
          </a:bodyPr>
          <a:lstStyle/>
          <a:p>
            <a:pPr lvl="0" algn="ctr">
              <a:lnSpc>
                <a:spcPct val="90000"/>
              </a:lnSpc>
              <a:buClr>
                <a:schemeClr val="dk1"/>
              </a:buClr>
              <a:buSzPct val="25000"/>
            </a:pPr>
            <a:r>
              <a:rPr lang="en-US" sz="1600" dirty="0">
                <a:solidFill>
                  <a:schemeClr val="dk1"/>
                </a:solidFill>
                <a:latin typeface="+mn-lt"/>
                <a:ea typeface="Calibri"/>
                <a:cs typeface="Calibri"/>
                <a:sym typeface="Calibri"/>
              </a:rPr>
              <a:t>Decode transcript</a:t>
            </a:r>
          </a:p>
        </p:txBody>
      </p:sp>
      <p:sp>
        <p:nvSpPr>
          <p:cNvPr id="541" name="Shape 541"/>
          <p:cNvSpPr txBox="1"/>
          <p:nvPr/>
        </p:nvSpPr>
        <p:spPr>
          <a:xfrm>
            <a:off x="1597402" y="2898879"/>
            <a:ext cx="7348500" cy="639599"/>
          </a:xfrm>
          <a:prstGeom prst="rect">
            <a:avLst/>
          </a:prstGeom>
          <a:solidFill>
            <a:srgbClr val="EFEFEF"/>
          </a:solidFill>
          <a:ln>
            <a:noFill/>
          </a:ln>
        </p:spPr>
        <p:txBody>
          <a:bodyPr lIns="156400" tIns="156400" rIns="156400" bIns="156400" anchor="ctr" anchorCtr="0">
            <a:noAutofit/>
          </a:bodyPr>
          <a:lstStyle/>
          <a:p>
            <a:pPr algn="ctr">
              <a:lnSpc>
                <a:spcPct val="90000"/>
              </a:lnSpc>
              <a:buClr>
                <a:srgbClr val="000000"/>
              </a:buClr>
              <a:buSzPct val="25000"/>
            </a:pPr>
            <a:r>
              <a:rPr lang="en-US" sz="2200">
                <a:latin typeface="+mn-lt"/>
                <a:ea typeface="Calibri"/>
                <a:cs typeface="Calibri"/>
                <a:sym typeface="Calibri"/>
              </a:rPr>
              <a:t>Transcriptome Assembly</a:t>
            </a:r>
          </a:p>
        </p:txBody>
      </p:sp>
      <p:sp>
        <p:nvSpPr>
          <p:cNvPr id="542" name="Shape 542"/>
          <p:cNvSpPr/>
          <p:nvPr/>
        </p:nvSpPr>
        <p:spPr>
          <a:xfrm>
            <a:off x="1598301" y="3538557"/>
            <a:ext cx="1469399" cy="544800"/>
          </a:xfrm>
          <a:prstGeom prst="rect">
            <a:avLst/>
          </a:prstGeom>
          <a:solidFill>
            <a:srgbClr val="CFD7E7">
              <a:alpha val="89411"/>
            </a:srgbClr>
          </a:solidFill>
          <a:ln w="9525" cap="flat" cmpd="sng">
            <a:solidFill>
              <a:srgbClr val="CFD7E7">
                <a:alpha val="89411"/>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543" name="Shape 543"/>
          <p:cNvSpPr txBox="1"/>
          <p:nvPr/>
        </p:nvSpPr>
        <p:spPr>
          <a:xfrm>
            <a:off x="1609063" y="3527795"/>
            <a:ext cx="1469399" cy="544800"/>
          </a:xfrm>
          <a:prstGeom prst="rect">
            <a:avLst/>
          </a:prstGeom>
          <a:solidFill>
            <a:srgbClr val="EFEFEF"/>
          </a:solidFill>
          <a:ln>
            <a:noFill/>
          </a:ln>
        </p:spPr>
        <p:txBody>
          <a:bodyPr lIns="113739" tIns="20294" rIns="113739" bIns="20294" anchor="ctr" anchorCtr="0">
            <a:noAutofit/>
          </a:bodyPr>
          <a:lstStyle/>
          <a:p>
            <a:pPr algn="ctr">
              <a:lnSpc>
                <a:spcPct val="90000"/>
              </a:lnSpc>
              <a:buClr>
                <a:srgbClr val="000000"/>
              </a:buClr>
              <a:buSzPct val="25000"/>
            </a:pPr>
            <a:r>
              <a:rPr lang="en-US" sz="1600" b="1" dirty="0">
                <a:solidFill>
                  <a:srgbClr val="ED6D23"/>
                </a:solidFill>
                <a:latin typeface="+mn-lt"/>
                <a:ea typeface="Calibri"/>
                <a:cs typeface="Calibri"/>
                <a:sym typeface="Calibri"/>
              </a:rPr>
              <a:t>Trinity</a:t>
            </a:r>
          </a:p>
        </p:txBody>
      </p:sp>
      <p:sp>
        <p:nvSpPr>
          <p:cNvPr id="544" name="Shape 544"/>
          <p:cNvSpPr/>
          <p:nvPr/>
        </p:nvSpPr>
        <p:spPr>
          <a:xfrm>
            <a:off x="3067638" y="3538557"/>
            <a:ext cx="1469400" cy="544800"/>
          </a:xfrm>
          <a:prstGeom prst="rect">
            <a:avLst/>
          </a:prstGeom>
          <a:solidFill>
            <a:srgbClr val="CFD7E7">
              <a:alpha val="89411"/>
            </a:srgbClr>
          </a:solidFill>
          <a:ln w="9525" cap="flat" cmpd="sng">
            <a:solidFill>
              <a:srgbClr val="CFD7E7">
                <a:alpha val="89411"/>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545" name="Shape 545"/>
          <p:cNvSpPr txBox="1"/>
          <p:nvPr/>
        </p:nvSpPr>
        <p:spPr>
          <a:xfrm>
            <a:off x="3056876" y="3527795"/>
            <a:ext cx="1560192" cy="544800"/>
          </a:xfrm>
          <a:prstGeom prst="rect">
            <a:avLst/>
          </a:prstGeom>
          <a:solidFill>
            <a:srgbClr val="EFEFEF"/>
          </a:solidFill>
          <a:ln>
            <a:noFill/>
          </a:ln>
        </p:spPr>
        <p:txBody>
          <a:bodyPr lIns="113739" tIns="20294" rIns="113739" bIns="20294" anchor="ctr" anchorCtr="0">
            <a:noAutofit/>
          </a:bodyPr>
          <a:lstStyle/>
          <a:p>
            <a:pPr algn="ctr">
              <a:lnSpc>
                <a:spcPct val="90000"/>
              </a:lnSpc>
              <a:buClr>
                <a:schemeClr val="dk1"/>
              </a:buClr>
              <a:buSzPct val="25000"/>
            </a:pPr>
            <a:r>
              <a:rPr lang="en-US" sz="1600" b="1" dirty="0" err="1">
                <a:solidFill>
                  <a:srgbClr val="ED6D23"/>
                </a:solidFill>
                <a:latin typeface="+mn-lt"/>
                <a:ea typeface="Calibri"/>
                <a:cs typeface="Calibri"/>
                <a:sym typeface="Calibri"/>
              </a:rPr>
              <a:t>SOAPdenovo</a:t>
            </a:r>
            <a:r>
              <a:rPr lang="en-US" sz="1600" b="1" dirty="0">
                <a:solidFill>
                  <a:srgbClr val="ED6D23"/>
                </a:solidFill>
                <a:latin typeface="+mn-lt"/>
                <a:ea typeface="Calibri"/>
                <a:cs typeface="Calibri"/>
                <a:sym typeface="Calibri"/>
              </a:rPr>
              <a:t>- Trans</a:t>
            </a:r>
          </a:p>
        </p:txBody>
      </p:sp>
      <p:sp>
        <p:nvSpPr>
          <p:cNvPr id="546" name="Shape 546"/>
          <p:cNvSpPr/>
          <p:nvPr/>
        </p:nvSpPr>
        <p:spPr>
          <a:xfrm>
            <a:off x="4536977" y="3538557"/>
            <a:ext cx="1469400" cy="544800"/>
          </a:xfrm>
          <a:prstGeom prst="rect">
            <a:avLst/>
          </a:prstGeom>
          <a:solidFill>
            <a:srgbClr val="CFD7E7">
              <a:alpha val="89411"/>
            </a:srgbClr>
          </a:solidFill>
          <a:ln w="9525" cap="flat" cmpd="sng">
            <a:solidFill>
              <a:srgbClr val="CFD7E7">
                <a:alpha val="89411"/>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547" name="Shape 547"/>
          <p:cNvSpPr txBox="1"/>
          <p:nvPr/>
        </p:nvSpPr>
        <p:spPr>
          <a:xfrm>
            <a:off x="4526215" y="3527795"/>
            <a:ext cx="1469400" cy="544800"/>
          </a:xfrm>
          <a:prstGeom prst="rect">
            <a:avLst/>
          </a:prstGeom>
          <a:solidFill>
            <a:srgbClr val="EFEFEF"/>
          </a:solidFill>
          <a:ln>
            <a:noFill/>
          </a:ln>
        </p:spPr>
        <p:txBody>
          <a:bodyPr lIns="113739" tIns="20294" rIns="113739" bIns="20294" anchor="ctr" anchorCtr="0">
            <a:noAutofit/>
          </a:bodyPr>
          <a:lstStyle/>
          <a:p>
            <a:pPr algn="ctr">
              <a:lnSpc>
                <a:spcPct val="90000"/>
              </a:lnSpc>
              <a:buClr>
                <a:srgbClr val="000000"/>
              </a:buClr>
              <a:buSzPct val="25000"/>
            </a:pPr>
            <a:r>
              <a:rPr lang="en-US" sz="1600" b="1" dirty="0">
                <a:solidFill>
                  <a:srgbClr val="ED6D23"/>
                </a:solidFill>
                <a:latin typeface="+mn-lt"/>
                <a:ea typeface="Calibri"/>
                <a:cs typeface="Calibri"/>
                <a:sym typeface="Calibri"/>
              </a:rPr>
              <a:t>Oases</a:t>
            </a:r>
          </a:p>
        </p:txBody>
      </p:sp>
      <p:sp>
        <p:nvSpPr>
          <p:cNvPr id="548" name="Shape 548"/>
          <p:cNvSpPr/>
          <p:nvPr/>
        </p:nvSpPr>
        <p:spPr>
          <a:xfrm>
            <a:off x="6006316" y="3538557"/>
            <a:ext cx="1469400" cy="544800"/>
          </a:xfrm>
          <a:prstGeom prst="rect">
            <a:avLst/>
          </a:prstGeom>
          <a:solidFill>
            <a:srgbClr val="E2E2E2"/>
          </a:solidFill>
          <a:ln w="9525" cap="flat" cmpd="sng">
            <a:solidFill>
              <a:srgbClr val="CFD7E7">
                <a:alpha val="89411"/>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549" name="Shape 549"/>
          <p:cNvSpPr txBox="1"/>
          <p:nvPr/>
        </p:nvSpPr>
        <p:spPr>
          <a:xfrm>
            <a:off x="5995554" y="3527795"/>
            <a:ext cx="1520760" cy="544800"/>
          </a:xfrm>
          <a:prstGeom prst="rect">
            <a:avLst/>
          </a:prstGeom>
          <a:solidFill>
            <a:srgbClr val="EFEFEF"/>
          </a:solidFill>
          <a:ln>
            <a:noFill/>
          </a:ln>
        </p:spPr>
        <p:txBody>
          <a:bodyPr lIns="113739" tIns="20294" rIns="113739" bIns="20294" anchor="ctr" anchorCtr="0">
            <a:noAutofit/>
          </a:bodyPr>
          <a:lstStyle/>
          <a:p>
            <a:pPr algn="ctr">
              <a:lnSpc>
                <a:spcPct val="90000"/>
              </a:lnSpc>
              <a:buClr>
                <a:srgbClr val="000000"/>
              </a:buClr>
              <a:buSzPct val="25000"/>
            </a:pPr>
            <a:r>
              <a:rPr lang="en-US" sz="1600" b="1" dirty="0" err="1">
                <a:solidFill>
                  <a:srgbClr val="ED6D23"/>
                </a:solidFill>
                <a:latin typeface="+mn-lt"/>
                <a:ea typeface="Calibri"/>
                <a:cs typeface="Calibri"/>
                <a:sym typeface="Calibri"/>
              </a:rPr>
              <a:t>Bayesembler</a:t>
            </a:r>
            <a:endParaRPr lang="en-US" sz="1600" b="1" dirty="0">
              <a:solidFill>
                <a:srgbClr val="ED6D23"/>
              </a:solidFill>
              <a:latin typeface="+mn-lt"/>
              <a:ea typeface="Calibri"/>
              <a:cs typeface="Calibri"/>
              <a:sym typeface="Calibri"/>
            </a:endParaRPr>
          </a:p>
        </p:txBody>
      </p:sp>
      <p:sp>
        <p:nvSpPr>
          <p:cNvPr id="550" name="Shape 550"/>
          <p:cNvSpPr/>
          <p:nvPr/>
        </p:nvSpPr>
        <p:spPr>
          <a:xfrm>
            <a:off x="7475655" y="3538557"/>
            <a:ext cx="1469400" cy="544800"/>
          </a:xfrm>
          <a:prstGeom prst="rect">
            <a:avLst/>
          </a:prstGeom>
          <a:solidFill>
            <a:srgbClr val="CFD7E7">
              <a:alpha val="89411"/>
            </a:srgbClr>
          </a:solidFill>
          <a:ln w="9525" cap="flat" cmpd="sng">
            <a:solidFill>
              <a:srgbClr val="CFD7E7">
                <a:alpha val="89411"/>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551" name="Shape 551"/>
          <p:cNvSpPr txBox="1"/>
          <p:nvPr/>
        </p:nvSpPr>
        <p:spPr>
          <a:xfrm>
            <a:off x="7464893" y="3527795"/>
            <a:ext cx="1469400" cy="544800"/>
          </a:xfrm>
          <a:prstGeom prst="rect">
            <a:avLst/>
          </a:prstGeom>
          <a:solidFill>
            <a:srgbClr val="EFEFEF"/>
          </a:solidFill>
          <a:ln>
            <a:noFill/>
          </a:ln>
        </p:spPr>
        <p:txBody>
          <a:bodyPr lIns="113739" tIns="20294" rIns="113739" bIns="20294" anchor="ctr" anchorCtr="0">
            <a:noAutofit/>
          </a:bodyPr>
          <a:lstStyle/>
          <a:p>
            <a:pPr algn="ctr">
              <a:lnSpc>
                <a:spcPct val="90000"/>
              </a:lnSpc>
              <a:buClr>
                <a:schemeClr val="dk1"/>
              </a:buClr>
              <a:buSzPct val="25000"/>
            </a:pPr>
            <a:r>
              <a:rPr lang="en-US" sz="1600" b="1" dirty="0">
                <a:solidFill>
                  <a:srgbClr val="ED6D23"/>
                </a:solidFill>
                <a:latin typeface="+mn-lt"/>
                <a:ea typeface="Calibri"/>
                <a:cs typeface="Calibri"/>
                <a:sym typeface="Calibri"/>
              </a:rPr>
              <a:t>Cufflinks</a:t>
            </a:r>
          </a:p>
        </p:txBody>
      </p:sp>
      <p:sp>
        <p:nvSpPr>
          <p:cNvPr id="552" name="Shape 552"/>
          <p:cNvSpPr txBox="1"/>
          <p:nvPr/>
        </p:nvSpPr>
        <p:spPr>
          <a:xfrm>
            <a:off x="1597402" y="1093370"/>
            <a:ext cx="7348500" cy="639600"/>
          </a:xfrm>
          <a:prstGeom prst="rect">
            <a:avLst/>
          </a:prstGeom>
          <a:solidFill>
            <a:srgbClr val="E2E2E2"/>
          </a:solidFill>
          <a:ln>
            <a:noFill/>
          </a:ln>
        </p:spPr>
        <p:txBody>
          <a:bodyPr lIns="156400" tIns="156400" rIns="156400" bIns="156400" anchor="ctr" anchorCtr="0">
            <a:noAutofit/>
          </a:bodyPr>
          <a:lstStyle/>
          <a:p>
            <a:pPr algn="ctr">
              <a:lnSpc>
                <a:spcPct val="90000"/>
              </a:lnSpc>
              <a:buClr>
                <a:srgbClr val="000000"/>
              </a:buClr>
              <a:buSzPct val="25000"/>
            </a:pPr>
            <a:r>
              <a:rPr lang="en-US" sz="2200">
                <a:latin typeface="+mn-lt"/>
                <a:ea typeface="Calibri"/>
                <a:cs typeface="Calibri"/>
                <a:sym typeface="Calibri"/>
              </a:rPr>
              <a:t>HTProcess Read Cleanup Pipeline</a:t>
            </a:r>
          </a:p>
        </p:txBody>
      </p:sp>
      <p:sp>
        <p:nvSpPr>
          <p:cNvPr id="553" name="Shape 553"/>
          <p:cNvSpPr/>
          <p:nvPr/>
        </p:nvSpPr>
        <p:spPr>
          <a:xfrm>
            <a:off x="1598301" y="1733886"/>
            <a:ext cx="1469399" cy="544800"/>
          </a:xfrm>
          <a:prstGeom prst="rect">
            <a:avLst/>
          </a:prstGeom>
          <a:solidFill>
            <a:srgbClr val="CFD7E7">
              <a:alpha val="89411"/>
            </a:srgbClr>
          </a:solidFill>
          <a:ln w="9525" cap="flat" cmpd="sng">
            <a:solidFill>
              <a:srgbClr val="CFD7E7">
                <a:alpha val="89411"/>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554" name="Shape 554"/>
          <p:cNvSpPr txBox="1"/>
          <p:nvPr/>
        </p:nvSpPr>
        <p:spPr>
          <a:xfrm>
            <a:off x="1598301" y="1733886"/>
            <a:ext cx="1469399" cy="544800"/>
          </a:xfrm>
          <a:prstGeom prst="rect">
            <a:avLst/>
          </a:prstGeom>
          <a:solidFill>
            <a:srgbClr val="E2E2E2"/>
          </a:solidFill>
          <a:ln>
            <a:noFill/>
          </a:ln>
        </p:spPr>
        <p:txBody>
          <a:bodyPr lIns="99518" tIns="17769" rIns="99518" bIns="17769" anchor="ctr" anchorCtr="0">
            <a:noAutofit/>
          </a:bodyPr>
          <a:lstStyle/>
          <a:p>
            <a:pPr algn="ctr">
              <a:lnSpc>
                <a:spcPct val="90000"/>
              </a:lnSpc>
              <a:buClr>
                <a:schemeClr val="dk1"/>
              </a:buClr>
              <a:buSzPct val="25000"/>
            </a:pPr>
            <a:r>
              <a:rPr lang="en-US">
                <a:solidFill>
                  <a:schemeClr val="dk1"/>
                </a:solidFill>
                <a:latin typeface="+mn-lt"/>
                <a:ea typeface="Calibri"/>
                <a:cs typeface="Calibri"/>
                <a:sym typeface="Calibri"/>
              </a:rPr>
              <a:t>FastQC</a:t>
            </a:r>
          </a:p>
        </p:txBody>
      </p:sp>
      <p:sp>
        <p:nvSpPr>
          <p:cNvPr id="555" name="Shape 555"/>
          <p:cNvSpPr/>
          <p:nvPr/>
        </p:nvSpPr>
        <p:spPr>
          <a:xfrm>
            <a:off x="3067638" y="1733886"/>
            <a:ext cx="1469400" cy="544800"/>
          </a:xfrm>
          <a:prstGeom prst="rect">
            <a:avLst/>
          </a:prstGeom>
          <a:solidFill>
            <a:srgbClr val="CFD7E7">
              <a:alpha val="89411"/>
            </a:srgbClr>
          </a:solidFill>
          <a:ln w="9525" cap="flat" cmpd="sng">
            <a:solidFill>
              <a:srgbClr val="CFD7E7">
                <a:alpha val="89411"/>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556" name="Shape 556"/>
          <p:cNvSpPr txBox="1"/>
          <p:nvPr/>
        </p:nvSpPr>
        <p:spPr>
          <a:xfrm>
            <a:off x="3067638" y="1733886"/>
            <a:ext cx="1469400" cy="544800"/>
          </a:xfrm>
          <a:prstGeom prst="rect">
            <a:avLst/>
          </a:prstGeom>
          <a:solidFill>
            <a:srgbClr val="E2E2E2"/>
          </a:solidFill>
          <a:ln>
            <a:noFill/>
          </a:ln>
        </p:spPr>
        <p:txBody>
          <a:bodyPr lIns="142179" tIns="25392" rIns="142179" bIns="25392" anchor="ctr" anchorCtr="0">
            <a:noAutofit/>
          </a:bodyPr>
          <a:lstStyle/>
          <a:p>
            <a:pPr algn="ctr">
              <a:lnSpc>
                <a:spcPct val="90000"/>
              </a:lnSpc>
              <a:buClr>
                <a:srgbClr val="000000"/>
              </a:buClr>
            </a:pPr>
            <a:endParaRPr sz="2000">
              <a:solidFill>
                <a:schemeClr val="dk1"/>
              </a:solidFill>
              <a:latin typeface="+mn-lt"/>
            </a:endParaRPr>
          </a:p>
        </p:txBody>
      </p:sp>
      <p:sp>
        <p:nvSpPr>
          <p:cNvPr id="557" name="Shape 557"/>
          <p:cNvSpPr/>
          <p:nvPr/>
        </p:nvSpPr>
        <p:spPr>
          <a:xfrm>
            <a:off x="4536977" y="1733886"/>
            <a:ext cx="1469400" cy="544800"/>
          </a:xfrm>
          <a:prstGeom prst="rect">
            <a:avLst/>
          </a:prstGeom>
          <a:solidFill>
            <a:srgbClr val="CFD7E7">
              <a:alpha val="89411"/>
            </a:srgbClr>
          </a:solidFill>
          <a:ln w="9525" cap="flat" cmpd="sng">
            <a:solidFill>
              <a:srgbClr val="CFD7E7">
                <a:alpha val="89411"/>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558" name="Shape 558"/>
          <p:cNvSpPr txBox="1"/>
          <p:nvPr/>
        </p:nvSpPr>
        <p:spPr>
          <a:xfrm>
            <a:off x="4536977" y="1733886"/>
            <a:ext cx="1469400" cy="544800"/>
          </a:xfrm>
          <a:prstGeom prst="rect">
            <a:avLst/>
          </a:prstGeom>
          <a:solidFill>
            <a:srgbClr val="E2E2E2"/>
          </a:solidFill>
          <a:ln>
            <a:noFill/>
          </a:ln>
        </p:spPr>
        <p:txBody>
          <a:bodyPr lIns="99518" tIns="17769" rIns="99518" bIns="17769" anchor="ctr" anchorCtr="0">
            <a:noAutofit/>
          </a:bodyPr>
          <a:lstStyle/>
          <a:p>
            <a:pPr algn="ctr">
              <a:lnSpc>
                <a:spcPct val="90000"/>
              </a:lnSpc>
              <a:buClr>
                <a:schemeClr val="dk1"/>
              </a:buClr>
              <a:buSzPct val="25000"/>
            </a:pPr>
            <a:r>
              <a:rPr lang="en-US">
                <a:solidFill>
                  <a:schemeClr val="dk1"/>
                </a:solidFill>
                <a:latin typeface="+mn-lt"/>
                <a:ea typeface="Calibri"/>
                <a:cs typeface="Calibri"/>
                <a:sym typeface="Calibri"/>
              </a:rPr>
              <a:t>Trimmomatic</a:t>
            </a:r>
          </a:p>
        </p:txBody>
      </p:sp>
      <p:sp>
        <p:nvSpPr>
          <p:cNvPr id="559" name="Shape 559"/>
          <p:cNvSpPr/>
          <p:nvPr/>
        </p:nvSpPr>
        <p:spPr>
          <a:xfrm>
            <a:off x="6006316" y="1733886"/>
            <a:ext cx="1469400" cy="544800"/>
          </a:xfrm>
          <a:prstGeom prst="rect">
            <a:avLst/>
          </a:prstGeom>
          <a:solidFill>
            <a:srgbClr val="CFD7E7">
              <a:alpha val="89411"/>
            </a:srgbClr>
          </a:solidFill>
          <a:ln w="9525" cap="flat" cmpd="sng">
            <a:solidFill>
              <a:srgbClr val="CFD7E7">
                <a:alpha val="89411"/>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560" name="Shape 560"/>
          <p:cNvSpPr txBox="1"/>
          <p:nvPr/>
        </p:nvSpPr>
        <p:spPr>
          <a:xfrm>
            <a:off x="6006316" y="1733886"/>
            <a:ext cx="1469400" cy="544800"/>
          </a:xfrm>
          <a:prstGeom prst="rect">
            <a:avLst/>
          </a:prstGeom>
          <a:solidFill>
            <a:srgbClr val="E2E2E2"/>
          </a:solidFill>
          <a:ln>
            <a:noFill/>
          </a:ln>
        </p:spPr>
        <p:txBody>
          <a:bodyPr lIns="142179" tIns="25392" rIns="142179" bIns="25392" anchor="ctr" anchorCtr="0">
            <a:noAutofit/>
          </a:bodyPr>
          <a:lstStyle/>
          <a:p>
            <a:pPr algn="ctr">
              <a:lnSpc>
                <a:spcPct val="90000"/>
              </a:lnSpc>
              <a:buClr>
                <a:srgbClr val="000000"/>
              </a:buClr>
            </a:pPr>
            <a:endParaRPr sz="2000">
              <a:solidFill>
                <a:schemeClr val="dk1"/>
              </a:solidFill>
              <a:latin typeface="+mn-lt"/>
            </a:endParaRPr>
          </a:p>
        </p:txBody>
      </p:sp>
      <p:sp>
        <p:nvSpPr>
          <p:cNvPr id="561" name="Shape 561"/>
          <p:cNvSpPr txBox="1"/>
          <p:nvPr/>
        </p:nvSpPr>
        <p:spPr>
          <a:xfrm>
            <a:off x="7475655" y="1733886"/>
            <a:ext cx="1469400" cy="544800"/>
          </a:xfrm>
          <a:prstGeom prst="rect">
            <a:avLst/>
          </a:prstGeom>
          <a:solidFill>
            <a:srgbClr val="E2E2E2"/>
          </a:solidFill>
          <a:ln>
            <a:noFill/>
          </a:ln>
        </p:spPr>
        <p:txBody>
          <a:bodyPr lIns="99518" tIns="17769" rIns="99518" bIns="17769" anchor="ctr" anchorCtr="0">
            <a:noAutofit/>
          </a:bodyPr>
          <a:lstStyle/>
          <a:p>
            <a:pPr algn="ctr">
              <a:lnSpc>
                <a:spcPct val="90000"/>
              </a:lnSpc>
              <a:buClr>
                <a:schemeClr val="dk1"/>
              </a:buClr>
              <a:buSzPct val="25000"/>
            </a:pPr>
            <a:r>
              <a:rPr lang="en-US">
                <a:solidFill>
                  <a:schemeClr val="dk1"/>
                </a:solidFill>
                <a:latin typeface="+mn-lt"/>
                <a:ea typeface="Calibri"/>
                <a:cs typeface="Calibri"/>
                <a:sym typeface="Calibri"/>
              </a:rPr>
              <a:t>FastQC</a:t>
            </a:r>
          </a:p>
        </p:txBody>
      </p:sp>
      <p:sp>
        <p:nvSpPr>
          <p:cNvPr id="562" name="Shape 562"/>
          <p:cNvSpPr txBox="1"/>
          <p:nvPr/>
        </p:nvSpPr>
        <p:spPr>
          <a:xfrm>
            <a:off x="0" y="152400"/>
            <a:ext cx="9144000" cy="1024800"/>
          </a:xfrm>
          <a:prstGeom prst="rect">
            <a:avLst/>
          </a:prstGeom>
          <a:noFill/>
          <a:ln>
            <a:noFill/>
          </a:ln>
        </p:spPr>
        <p:txBody>
          <a:bodyPr lIns="91395" tIns="45686" rIns="91395" bIns="45686" anchor="t" anchorCtr="0">
            <a:noAutofit/>
          </a:bodyPr>
          <a:lstStyle/>
          <a:p>
            <a:pPr algn="ctr">
              <a:buClr>
                <a:schemeClr val="lt1"/>
              </a:buClr>
              <a:buSzPct val="25000"/>
            </a:pPr>
            <a:r>
              <a:rPr lang="en-US" sz="3200" b="1" dirty="0">
                <a:latin typeface="+mn-lt"/>
                <a:ea typeface="Calibri"/>
                <a:cs typeface="Calibri"/>
                <a:sym typeface="Calibri"/>
              </a:rPr>
              <a:t>Transcriptome Assembly</a:t>
            </a:r>
          </a:p>
        </p:txBody>
      </p:sp>
      <p:sp>
        <p:nvSpPr>
          <p:cNvPr id="564" name="Shape 564"/>
          <p:cNvSpPr txBox="1"/>
          <p:nvPr/>
        </p:nvSpPr>
        <p:spPr>
          <a:xfrm>
            <a:off x="1600990" y="5319717"/>
            <a:ext cx="1223700" cy="545100"/>
          </a:xfrm>
          <a:prstGeom prst="rect">
            <a:avLst/>
          </a:prstGeom>
          <a:solidFill>
            <a:srgbClr val="EFEFEF"/>
          </a:solidFill>
          <a:ln>
            <a:noFill/>
          </a:ln>
        </p:spPr>
        <p:txBody>
          <a:bodyPr lIns="113739" tIns="20294" rIns="113739" bIns="20294" anchor="ctr" anchorCtr="0">
            <a:noAutofit/>
          </a:bodyPr>
          <a:lstStyle/>
          <a:p>
            <a:pPr algn="ctr">
              <a:lnSpc>
                <a:spcPct val="90000"/>
              </a:lnSpc>
              <a:buClr>
                <a:schemeClr val="dk1"/>
              </a:buClr>
              <a:buSzPct val="25000"/>
            </a:pPr>
            <a:r>
              <a:rPr lang="en-US" sz="1600" b="1" dirty="0">
                <a:solidFill>
                  <a:srgbClr val="ED6D23"/>
                </a:solidFill>
                <a:latin typeface="+mn-lt"/>
                <a:ea typeface="Calibri"/>
                <a:cs typeface="Calibri"/>
                <a:sym typeface="Calibri"/>
              </a:rPr>
              <a:t>RNA-QUAST</a:t>
            </a:r>
          </a:p>
        </p:txBody>
      </p:sp>
      <p:sp>
        <p:nvSpPr>
          <p:cNvPr id="565" name="Shape 565"/>
          <p:cNvSpPr/>
          <p:nvPr/>
        </p:nvSpPr>
        <p:spPr>
          <a:xfrm>
            <a:off x="2707246" y="1898150"/>
            <a:ext cx="1431000" cy="216300"/>
          </a:xfrm>
          <a:prstGeom prst="rightArrow">
            <a:avLst>
              <a:gd name="adj1" fmla="val 50000"/>
              <a:gd name="adj2" fmla="val 50000"/>
            </a:avLst>
          </a:prstGeom>
          <a:solidFill>
            <a:srgbClr val="142248"/>
          </a:solidFill>
          <a:ln w="9525" cap="flat" cmpd="sng">
            <a:solidFill>
              <a:schemeClr val="dk2"/>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566" name="Shape 566"/>
          <p:cNvSpPr/>
          <p:nvPr/>
        </p:nvSpPr>
        <p:spPr>
          <a:xfrm>
            <a:off x="6443565" y="1901761"/>
            <a:ext cx="671699" cy="216300"/>
          </a:xfrm>
          <a:prstGeom prst="rightArrow">
            <a:avLst>
              <a:gd name="adj1" fmla="val 50000"/>
              <a:gd name="adj2" fmla="val 50000"/>
            </a:avLst>
          </a:prstGeom>
          <a:solidFill>
            <a:srgbClr val="142248"/>
          </a:solidFill>
          <a:ln w="9525" cap="flat" cmpd="sng">
            <a:solidFill>
              <a:schemeClr val="dk2"/>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567" name="Shape 567"/>
          <p:cNvSpPr txBox="1"/>
          <p:nvPr/>
        </p:nvSpPr>
        <p:spPr>
          <a:xfrm rot="-5400000">
            <a:off x="-1716479" y="3036262"/>
            <a:ext cx="4796100" cy="998700"/>
          </a:xfrm>
          <a:prstGeom prst="rect">
            <a:avLst/>
          </a:prstGeom>
          <a:solidFill>
            <a:srgbClr val="ED6D23"/>
          </a:solidFill>
          <a:ln>
            <a:noFill/>
          </a:ln>
        </p:spPr>
        <p:txBody>
          <a:bodyPr lIns="24742" tIns="24742" rIns="24742" bIns="24742" anchor="ctr" anchorCtr="0">
            <a:noAutofit/>
          </a:bodyPr>
          <a:lstStyle/>
          <a:p>
            <a:pPr algn="ctr">
              <a:lnSpc>
                <a:spcPct val="90000"/>
              </a:lnSpc>
              <a:buClr>
                <a:schemeClr val="dk1"/>
              </a:buClr>
              <a:buSzPct val="25000"/>
            </a:pPr>
            <a:r>
              <a:rPr lang="en-US" sz="3600" dirty="0">
                <a:solidFill>
                  <a:srgbClr val="FFFFFF"/>
                </a:solidFill>
                <a:latin typeface="+mn-lt"/>
                <a:ea typeface="Calibri"/>
                <a:cs typeface="Calibri"/>
                <a:sym typeface="Calibri"/>
              </a:rPr>
              <a:t>Discovery Environment </a:t>
            </a:r>
          </a:p>
        </p:txBody>
      </p:sp>
      <p:cxnSp>
        <p:nvCxnSpPr>
          <p:cNvPr id="568" name="Shape 568"/>
          <p:cNvCxnSpPr/>
          <p:nvPr/>
        </p:nvCxnSpPr>
        <p:spPr>
          <a:xfrm>
            <a:off x="1368035" y="5343450"/>
            <a:ext cx="233100" cy="0"/>
          </a:xfrm>
          <a:prstGeom prst="straightConnector1">
            <a:avLst/>
          </a:prstGeom>
          <a:noFill/>
          <a:ln w="25400" cap="flat" cmpd="sng">
            <a:solidFill>
              <a:srgbClr val="142248"/>
            </a:solidFill>
            <a:prstDash val="solid"/>
            <a:round/>
            <a:headEnd type="none" w="med" len="med"/>
            <a:tailEnd type="none" w="med" len="med"/>
          </a:ln>
        </p:spPr>
      </p:cxnSp>
      <p:sp>
        <p:nvSpPr>
          <p:cNvPr id="569" name="Shape 569"/>
          <p:cNvSpPr txBox="1"/>
          <p:nvPr/>
        </p:nvSpPr>
        <p:spPr>
          <a:xfrm>
            <a:off x="1597402" y="1093370"/>
            <a:ext cx="7348500" cy="639600"/>
          </a:xfrm>
          <a:prstGeom prst="rect">
            <a:avLst/>
          </a:prstGeom>
          <a:solidFill>
            <a:srgbClr val="EFEFEF"/>
          </a:solidFill>
          <a:ln>
            <a:noFill/>
          </a:ln>
        </p:spPr>
        <p:txBody>
          <a:bodyPr lIns="156400" tIns="156400" rIns="156400" bIns="156400" anchor="ctr" anchorCtr="0">
            <a:noAutofit/>
          </a:bodyPr>
          <a:lstStyle/>
          <a:p>
            <a:pPr algn="ctr">
              <a:lnSpc>
                <a:spcPct val="90000"/>
              </a:lnSpc>
              <a:buClr>
                <a:srgbClr val="000000"/>
              </a:buClr>
              <a:buSzPct val="25000"/>
            </a:pPr>
            <a:r>
              <a:rPr lang="en-US" sz="2200" dirty="0" err="1">
                <a:latin typeface="+mn-lt"/>
                <a:ea typeface="Calibri"/>
                <a:cs typeface="Calibri"/>
                <a:sym typeface="Calibri"/>
              </a:rPr>
              <a:t>HTProcess</a:t>
            </a:r>
            <a:r>
              <a:rPr lang="en-US" sz="2200" dirty="0">
                <a:latin typeface="+mn-lt"/>
                <a:ea typeface="Calibri"/>
                <a:cs typeface="Calibri"/>
                <a:sym typeface="Calibri"/>
              </a:rPr>
              <a:t> Read Cleanup Workflow</a:t>
            </a:r>
          </a:p>
        </p:txBody>
      </p:sp>
      <p:sp>
        <p:nvSpPr>
          <p:cNvPr id="570" name="Shape 570"/>
          <p:cNvSpPr txBox="1"/>
          <p:nvPr/>
        </p:nvSpPr>
        <p:spPr>
          <a:xfrm>
            <a:off x="1609063" y="1733886"/>
            <a:ext cx="1469399" cy="544800"/>
          </a:xfrm>
          <a:prstGeom prst="rect">
            <a:avLst/>
          </a:prstGeom>
          <a:solidFill>
            <a:srgbClr val="EFEFEF"/>
          </a:solidFill>
          <a:ln>
            <a:noFill/>
          </a:ln>
        </p:spPr>
        <p:txBody>
          <a:bodyPr lIns="99518" tIns="17769" rIns="99518" bIns="17769" anchor="ctr" anchorCtr="0">
            <a:noAutofit/>
          </a:bodyPr>
          <a:lstStyle/>
          <a:p>
            <a:pPr algn="ctr">
              <a:lnSpc>
                <a:spcPct val="90000"/>
              </a:lnSpc>
              <a:buClr>
                <a:schemeClr val="dk1"/>
              </a:buClr>
              <a:buSzPct val="25000"/>
            </a:pPr>
            <a:r>
              <a:rPr lang="en-US" sz="1600" b="1" dirty="0" err="1">
                <a:solidFill>
                  <a:srgbClr val="ED6D23"/>
                </a:solidFill>
                <a:latin typeface="+mn-lt"/>
                <a:ea typeface="Calibri"/>
                <a:cs typeface="Calibri"/>
                <a:sym typeface="Calibri"/>
              </a:rPr>
              <a:t>FastQC</a:t>
            </a:r>
            <a:endParaRPr lang="en-US" sz="1600" b="1" dirty="0">
              <a:solidFill>
                <a:srgbClr val="ED6D23"/>
              </a:solidFill>
              <a:latin typeface="+mn-lt"/>
              <a:ea typeface="Calibri"/>
              <a:cs typeface="Calibri"/>
              <a:sym typeface="Calibri"/>
            </a:endParaRPr>
          </a:p>
        </p:txBody>
      </p:sp>
      <p:sp>
        <p:nvSpPr>
          <p:cNvPr id="571" name="Shape 571"/>
          <p:cNvSpPr/>
          <p:nvPr/>
        </p:nvSpPr>
        <p:spPr>
          <a:xfrm>
            <a:off x="4536977" y="1733886"/>
            <a:ext cx="1469400" cy="544800"/>
          </a:xfrm>
          <a:prstGeom prst="rect">
            <a:avLst/>
          </a:prstGeom>
          <a:solidFill>
            <a:srgbClr val="CFD7E7">
              <a:alpha val="89411"/>
            </a:srgbClr>
          </a:solidFill>
          <a:ln w="9525" cap="flat" cmpd="sng">
            <a:solidFill>
              <a:srgbClr val="CFD7E7">
                <a:alpha val="89411"/>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572" name="Shape 572"/>
          <p:cNvSpPr txBox="1"/>
          <p:nvPr/>
        </p:nvSpPr>
        <p:spPr>
          <a:xfrm>
            <a:off x="7527076" y="1732374"/>
            <a:ext cx="1408500" cy="544800"/>
          </a:xfrm>
          <a:prstGeom prst="rect">
            <a:avLst/>
          </a:prstGeom>
          <a:solidFill>
            <a:srgbClr val="EFEFEF"/>
          </a:solidFill>
          <a:ln>
            <a:noFill/>
          </a:ln>
        </p:spPr>
        <p:txBody>
          <a:bodyPr lIns="99518" tIns="17769" rIns="99518" bIns="17769" anchor="ctr" anchorCtr="0">
            <a:noAutofit/>
          </a:bodyPr>
          <a:lstStyle/>
          <a:p>
            <a:pPr algn="ctr">
              <a:lnSpc>
                <a:spcPct val="90000"/>
              </a:lnSpc>
              <a:buClr>
                <a:schemeClr val="dk1"/>
              </a:buClr>
              <a:buSzPct val="25000"/>
            </a:pPr>
            <a:r>
              <a:rPr lang="en-US" sz="1600" b="1" dirty="0" err="1">
                <a:solidFill>
                  <a:srgbClr val="ED6D23"/>
                </a:solidFill>
                <a:latin typeface="+mn-lt"/>
                <a:ea typeface="Calibri"/>
                <a:cs typeface="Calibri"/>
                <a:sym typeface="Calibri"/>
              </a:rPr>
              <a:t>FastQC</a:t>
            </a:r>
            <a:endParaRPr lang="en-US" sz="1600" b="1" dirty="0">
              <a:solidFill>
                <a:srgbClr val="ED6D23"/>
              </a:solidFill>
              <a:latin typeface="+mn-lt"/>
              <a:ea typeface="Calibri"/>
              <a:cs typeface="Calibri"/>
              <a:sym typeface="Calibri"/>
            </a:endParaRPr>
          </a:p>
        </p:txBody>
      </p:sp>
      <p:sp>
        <p:nvSpPr>
          <p:cNvPr id="573" name="Shape 573"/>
          <p:cNvSpPr txBox="1"/>
          <p:nvPr/>
        </p:nvSpPr>
        <p:spPr>
          <a:xfrm>
            <a:off x="6378715" y="1733886"/>
            <a:ext cx="1469399" cy="544800"/>
          </a:xfrm>
          <a:prstGeom prst="rect">
            <a:avLst/>
          </a:prstGeom>
          <a:solidFill>
            <a:srgbClr val="EFEFEF"/>
          </a:solidFill>
          <a:ln>
            <a:noFill/>
          </a:ln>
        </p:spPr>
        <p:txBody>
          <a:bodyPr lIns="142179" tIns="25392" rIns="142179" bIns="25392" anchor="ctr" anchorCtr="0">
            <a:noAutofit/>
          </a:bodyPr>
          <a:lstStyle/>
          <a:p>
            <a:pPr algn="ctr">
              <a:lnSpc>
                <a:spcPct val="90000"/>
              </a:lnSpc>
              <a:buClr>
                <a:srgbClr val="000000"/>
              </a:buClr>
            </a:pPr>
            <a:endParaRPr sz="2000">
              <a:solidFill>
                <a:schemeClr val="dk1"/>
              </a:solidFill>
              <a:latin typeface="+mn-lt"/>
            </a:endParaRPr>
          </a:p>
        </p:txBody>
      </p:sp>
      <p:sp>
        <p:nvSpPr>
          <p:cNvPr id="574" name="Shape 574"/>
          <p:cNvSpPr/>
          <p:nvPr/>
        </p:nvSpPr>
        <p:spPr>
          <a:xfrm>
            <a:off x="3067638" y="1733886"/>
            <a:ext cx="1469400" cy="544800"/>
          </a:xfrm>
          <a:prstGeom prst="rect">
            <a:avLst/>
          </a:prstGeom>
          <a:solidFill>
            <a:srgbClr val="CFD7E7">
              <a:alpha val="89411"/>
            </a:srgbClr>
          </a:solidFill>
          <a:ln w="9525" cap="flat" cmpd="sng">
            <a:solidFill>
              <a:srgbClr val="CFD7E7">
                <a:alpha val="89411"/>
              </a:srgbClr>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575" name="Shape 575"/>
          <p:cNvSpPr txBox="1"/>
          <p:nvPr/>
        </p:nvSpPr>
        <p:spPr>
          <a:xfrm>
            <a:off x="4772962" y="1723263"/>
            <a:ext cx="881100" cy="544800"/>
          </a:xfrm>
          <a:prstGeom prst="rect">
            <a:avLst/>
          </a:prstGeom>
          <a:solidFill>
            <a:srgbClr val="EFEFEF"/>
          </a:solidFill>
          <a:ln>
            <a:noFill/>
          </a:ln>
        </p:spPr>
        <p:txBody>
          <a:bodyPr lIns="142179" tIns="25392" rIns="142179" bIns="25392" anchor="ctr" anchorCtr="0">
            <a:noAutofit/>
          </a:bodyPr>
          <a:lstStyle/>
          <a:p>
            <a:pPr algn="ctr">
              <a:lnSpc>
                <a:spcPct val="90000"/>
              </a:lnSpc>
              <a:buClr>
                <a:srgbClr val="000000"/>
              </a:buClr>
            </a:pPr>
            <a:endParaRPr sz="2000">
              <a:solidFill>
                <a:schemeClr val="dk1"/>
              </a:solidFill>
              <a:latin typeface="+mn-lt"/>
            </a:endParaRPr>
          </a:p>
        </p:txBody>
      </p:sp>
      <p:sp>
        <p:nvSpPr>
          <p:cNvPr id="576" name="Shape 576"/>
          <p:cNvSpPr/>
          <p:nvPr/>
        </p:nvSpPr>
        <p:spPr>
          <a:xfrm>
            <a:off x="3274938" y="1834250"/>
            <a:ext cx="466499" cy="216300"/>
          </a:xfrm>
          <a:prstGeom prst="rightArrow">
            <a:avLst>
              <a:gd name="adj1" fmla="val 50000"/>
              <a:gd name="adj2" fmla="val 50000"/>
            </a:avLst>
          </a:prstGeom>
          <a:solidFill>
            <a:srgbClr val="4A86E8"/>
          </a:solidFill>
          <a:ln w="9525" cap="flat" cmpd="sng">
            <a:solidFill>
              <a:schemeClr val="dk2"/>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577" name="Shape 577"/>
          <p:cNvSpPr txBox="1"/>
          <p:nvPr/>
        </p:nvSpPr>
        <p:spPr>
          <a:xfrm>
            <a:off x="3056875" y="1722050"/>
            <a:ext cx="881100" cy="544800"/>
          </a:xfrm>
          <a:prstGeom prst="rect">
            <a:avLst/>
          </a:prstGeom>
          <a:solidFill>
            <a:srgbClr val="EFEFEF"/>
          </a:solidFill>
          <a:ln>
            <a:noFill/>
          </a:ln>
        </p:spPr>
        <p:txBody>
          <a:bodyPr lIns="142179" tIns="25392" rIns="142179" bIns="25392" anchor="ctr" anchorCtr="0">
            <a:noAutofit/>
          </a:bodyPr>
          <a:lstStyle/>
          <a:p>
            <a:pPr algn="ctr">
              <a:lnSpc>
                <a:spcPct val="90000"/>
              </a:lnSpc>
              <a:buClr>
                <a:srgbClr val="000000"/>
              </a:buClr>
            </a:pPr>
            <a:endParaRPr sz="2000">
              <a:solidFill>
                <a:schemeClr val="dk1"/>
              </a:solidFill>
              <a:latin typeface="+mn-lt"/>
            </a:endParaRPr>
          </a:p>
        </p:txBody>
      </p:sp>
      <p:sp>
        <p:nvSpPr>
          <p:cNvPr id="578" name="Shape 578"/>
          <p:cNvSpPr txBox="1"/>
          <p:nvPr/>
        </p:nvSpPr>
        <p:spPr>
          <a:xfrm>
            <a:off x="5565162" y="1722963"/>
            <a:ext cx="1597638" cy="544800"/>
          </a:xfrm>
          <a:prstGeom prst="rect">
            <a:avLst/>
          </a:prstGeom>
          <a:solidFill>
            <a:srgbClr val="EFEFEF"/>
          </a:solidFill>
          <a:ln>
            <a:noFill/>
          </a:ln>
        </p:spPr>
        <p:txBody>
          <a:bodyPr lIns="99518" tIns="17769" rIns="99518" bIns="17769" anchor="ctr" anchorCtr="0">
            <a:noAutofit/>
          </a:bodyPr>
          <a:lstStyle/>
          <a:p>
            <a:pPr algn="ctr">
              <a:lnSpc>
                <a:spcPct val="90000"/>
              </a:lnSpc>
              <a:buClr>
                <a:schemeClr val="dk1"/>
              </a:buClr>
              <a:buSzPct val="25000"/>
            </a:pPr>
            <a:r>
              <a:rPr lang="en-US" sz="1600" b="1" dirty="0" err="1">
                <a:solidFill>
                  <a:srgbClr val="ED6D23"/>
                </a:solidFill>
                <a:latin typeface="+mn-lt"/>
                <a:ea typeface="Calibri"/>
                <a:cs typeface="Calibri"/>
                <a:sym typeface="Calibri"/>
              </a:rPr>
              <a:t>Trimmomatic</a:t>
            </a:r>
            <a:endParaRPr lang="en-US" sz="1600" b="1" dirty="0">
              <a:solidFill>
                <a:srgbClr val="ED6D23"/>
              </a:solidFill>
              <a:latin typeface="+mn-lt"/>
              <a:ea typeface="Calibri"/>
              <a:cs typeface="Calibri"/>
              <a:sym typeface="Calibri"/>
            </a:endParaRPr>
          </a:p>
        </p:txBody>
      </p:sp>
      <p:sp>
        <p:nvSpPr>
          <p:cNvPr id="579" name="Shape 579"/>
          <p:cNvSpPr txBox="1"/>
          <p:nvPr/>
        </p:nvSpPr>
        <p:spPr>
          <a:xfrm>
            <a:off x="3640856" y="1714756"/>
            <a:ext cx="1262700" cy="544800"/>
          </a:xfrm>
          <a:prstGeom prst="rect">
            <a:avLst/>
          </a:prstGeom>
          <a:solidFill>
            <a:srgbClr val="EFEFEF"/>
          </a:solidFill>
          <a:ln>
            <a:noFill/>
          </a:ln>
        </p:spPr>
        <p:txBody>
          <a:bodyPr lIns="142179" tIns="25392" rIns="142179" bIns="25392" anchor="ctr" anchorCtr="0">
            <a:noAutofit/>
          </a:bodyPr>
          <a:lstStyle/>
          <a:p>
            <a:pPr algn="ctr">
              <a:lnSpc>
                <a:spcPct val="90000"/>
              </a:lnSpc>
              <a:buClr>
                <a:schemeClr val="dk1"/>
              </a:buClr>
              <a:buSzPct val="25000"/>
            </a:pPr>
            <a:r>
              <a:rPr lang="en-US" sz="1600" b="1" dirty="0">
                <a:solidFill>
                  <a:srgbClr val="ED6D23"/>
                </a:solidFill>
                <a:latin typeface="+mn-lt"/>
                <a:ea typeface="Calibri"/>
                <a:cs typeface="Calibri"/>
                <a:sym typeface="Calibri"/>
              </a:rPr>
              <a:t>Jellyfish</a:t>
            </a:r>
          </a:p>
        </p:txBody>
      </p:sp>
      <p:sp>
        <p:nvSpPr>
          <p:cNvPr id="580" name="Shape 580"/>
          <p:cNvSpPr/>
          <p:nvPr/>
        </p:nvSpPr>
        <p:spPr>
          <a:xfrm>
            <a:off x="2891175" y="1872250"/>
            <a:ext cx="813600" cy="242700"/>
          </a:xfrm>
          <a:prstGeom prst="right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581" name="Shape 581"/>
          <p:cNvSpPr/>
          <p:nvPr/>
        </p:nvSpPr>
        <p:spPr>
          <a:xfrm>
            <a:off x="4841497" y="1867505"/>
            <a:ext cx="816300" cy="249900"/>
          </a:xfrm>
          <a:prstGeom prst="right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582" name="Shape 582"/>
          <p:cNvSpPr/>
          <p:nvPr/>
        </p:nvSpPr>
        <p:spPr>
          <a:xfrm>
            <a:off x="7114027" y="1888625"/>
            <a:ext cx="683100" cy="233700"/>
          </a:xfrm>
          <a:prstGeom prst="right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583" name="Shape 583"/>
          <p:cNvSpPr/>
          <p:nvPr/>
        </p:nvSpPr>
        <p:spPr>
          <a:xfrm>
            <a:off x="1597415" y="1102125"/>
            <a:ext cx="7348500" cy="1171800"/>
          </a:xfrm>
          <a:prstGeom prst="rect">
            <a:avLst/>
          </a:prstGeom>
          <a:noFill/>
          <a:ln w="19050" cap="flat" cmpd="sng">
            <a:solidFill>
              <a:srgbClr val="142248"/>
            </a:solidFill>
            <a:prstDash val="solid"/>
            <a:round/>
            <a:headEnd type="none" w="med" len="med"/>
            <a:tailEnd type="none" w="med" len="med"/>
          </a:ln>
        </p:spPr>
        <p:txBody>
          <a:bodyPr lIns="91395" tIns="45686" rIns="91395" bIns="45686" anchor="ctr" anchorCtr="0">
            <a:noAutofit/>
          </a:bodyPr>
          <a:lstStyle/>
          <a:p>
            <a:pPr algn="ctr">
              <a:buClr>
                <a:srgbClr val="000000"/>
              </a:buClr>
            </a:pPr>
            <a:endParaRPr>
              <a:solidFill>
                <a:schemeClr val="lt1"/>
              </a:solidFill>
              <a:latin typeface="+mn-lt"/>
            </a:endParaRPr>
          </a:p>
        </p:txBody>
      </p:sp>
      <p:sp>
        <p:nvSpPr>
          <p:cNvPr id="584" name="Shape 584"/>
          <p:cNvSpPr/>
          <p:nvPr/>
        </p:nvSpPr>
        <p:spPr>
          <a:xfrm>
            <a:off x="1597427" y="4693017"/>
            <a:ext cx="7348500" cy="1171800"/>
          </a:xfrm>
          <a:prstGeom prst="rect">
            <a:avLst/>
          </a:prstGeom>
          <a:noFill/>
          <a:ln w="19050" cap="flat" cmpd="sng">
            <a:solidFill>
              <a:srgbClr val="142248"/>
            </a:solidFill>
            <a:prstDash val="solid"/>
            <a:round/>
            <a:headEnd type="none" w="med" len="med"/>
            <a:tailEnd type="none" w="med" len="med"/>
          </a:ln>
        </p:spPr>
        <p:txBody>
          <a:bodyPr lIns="91395" tIns="45686" rIns="91395" bIns="45686" anchor="ctr" anchorCtr="0">
            <a:noAutofit/>
          </a:bodyPr>
          <a:lstStyle/>
          <a:p>
            <a:pPr algn="ctr">
              <a:buClr>
                <a:srgbClr val="000000"/>
              </a:buClr>
            </a:pPr>
            <a:endParaRPr>
              <a:solidFill>
                <a:schemeClr val="lt1"/>
              </a:solidFill>
              <a:latin typeface="+mn-lt"/>
            </a:endParaRPr>
          </a:p>
        </p:txBody>
      </p:sp>
      <p:sp>
        <p:nvSpPr>
          <p:cNvPr id="585" name="Shape 585"/>
          <p:cNvSpPr/>
          <p:nvPr/>
        </p:nvSpPr>
        <p:spPr>
          <a:xfrm>
            <a:off x="1598404" y="2895655"/>
            <a:ext cx="7348500" cy="1171800"/>
          </a:xfrm>
          <a:prstGeom prst="rect">
            <a:avLst/>
          </a:prstGeom>
          <a:noFill/>
          <a:ln w="19050" cap="flat" cmpd="sng">
            <a:solidFill>
              <a:srgbClr val="142248"/>
            </a:solidFill>
            <a:prstDash val="solid"/>
            <a:round/>
            <a:headEnd type="none" w="med" len="med"/>
            <a:tailEnd type="none" w="med" len="med"/>
          </a:ln>
        </p:spPr>
        <p:txBody>
          <a:bodyPr lIns="91395" tIns="45686" rIns="91395" bIns="45686" anchor="ctr" anchorCtr="0">
            <a:noAutofit/>
          </a:bodyPr>
          <a:lstStyle/>
          <a:p>
            <a:pPr algn="ctr">
              <a:buClr>
                <a:srgbClr val="000000"/>
              </a:buClr>
            </a:pPr>
            <a:endParaRPr>
              <a:solidFill>
                <a:schemeClr val="lt1"/>
              </a:solidFill>
              <a:latin typeface="+mn-lt"/>
            </a:endParaRPr>
          </a:p>
        </p:txBody>
      </p:sp>
      <p:sp>
        <p:nvSpPr>
          <p:cNvPr id="586" name="Shape 586"/>
          <p:cNvSpPr/>
          <p:nvPr/>
        </p:nvSpPr>
        <p:spPr>
          <a:xfrm>
            <a:off x="5045262" y="2339616"/>
            <a:ext cx="424200" cy="475553"/>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587" name="Shape 587"/>
          <p:cNvSpPr/>
          <p:nvPr/>
        </p:nvSpPr>
        <p:spPr>
          <a:xfrm>
            <a:off x="5045262" y="4144321"/>
            <a:ext cx="424200" cy="470013"/>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71" name="Shape 219"/>
          <p:cNvSpPr txBox="1"/>
          <p:nvPr/>
        </p:nvSpPr>
        <p:spPr>
          <a:xfrm>
            <a:off x="2545061" y="6087950"/>
            <a:ext cx="1434135"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Discovery </a:t>
            </a:r>
          </a:p>
          <a:p>
            <a:pPr algn="ctr">
              <a:buClr>
                <a:srgbClr val="000000"/>
              </a:buClr>
              <a:buSzPct val="25000"/>
            </a:pPr>
            <a:r>
              <a:rPr lang="en-US" sz="1200" b="1" dirty="0"/>
              <a:t>Environment</a:t>
            </a:r>
          </a:p>
        </p:txBody>
      </p:sp>
      <p:sp>
        <p:nvSpPr>
          <p:cNvPr id="72" name="Shape 220"/>
          <p:cNvSpPr txBox="1"/>
          <p:nvPr/>
        </p:nvSpPr>
        <p:spPr>
          <a:xfrm>
            <a:off x="4024660" y="6086294"/>
            <a:ext cx="1117783" cy="318600"/>
          </a:xfrm>
          <a:prstGeom prst="rect">
            <a:avLst/>
          </a:prstGeom>
          <a:noFill/>
          <a:ln>
            <a:noFill/>
          </a:ln>
        </p:spPr>
        <p:txBody>
          <a:bodyPr lIns="91395" tIns="91395" rIns="91395" bIns="91395" anchor="t" anchorCtr="0">
            <a:noAutofit/>
          </a:bodyPr>
          <a:lstStyle/>
          <a:p>
            <a:pPr>
              <a:buClr>
                <a:srgbClr val="000000"/>
              </a:buClr>
              <a:buSzPct val="25000"/>
            </a:pPr>
            <a:r>
              <a:rPr lang="en-US" sz="1200" b="1" dirty="0"/>
              <a:t>Atmosphere</a:t>
            </a:r>
          </a:p>
        </p:txBody>
      </p:sp>
      <p:sp>
        <p:nvSpPr>
          <p:cNvPr id="73" name="Shape 236"/>
          <p:cNvSpPr txBox="1"/>
          <p:nvPr/>
        </p:nvSpPr>
        <p:spPr>
          <a:xfrm>
            <a:off x="3849202" y="6383702"/>
            <a:ext cx="1468696" cy="474298"/>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 New additions</a:t>
            </a:r>
          </a:p>
        </p:txBody>
      </p:sp>
      <p:sp>
        <p:nvSpPr>
          <p:cNvPr id="74" name="Shape 237"/>
          <p:cNvSpPr/>
          <p:nvPr/>
        </p:nvSpPr>
        <p:spPr>
          <a:xfrm>
            <a:off x="2957077" y="6027817"/>
            <a:ext cx="582360" cy="101296"/>
          </a:xfrm>
          <a:prstGeom prst="rect">
            <a:avLst/>
          </a:prstGeom>
          <a:solidFill>
            <a:srgbClr val="ED6D23"/>
          </a:solidFill>
          <a:ln>
            <a:noFill/>
          </a:ln>
        </p:spPr>
        <p:txBody>
          <a:bodyPr lIns="91395" tIns="45686" rIns="91395" bIns="45686" anchor="ctr" anchorCtr="0">
            <a:noAutofit/>
          </a:bodyPr>
          <a:lstStyle/>
          <a:p>
            <a:pPr algn="ctr">
              <a:buClr>
                <a:srgbClr val="000000"/>
              </a:buClr>
            </a:pPr>
            <a:endParaRPr>
              <a:solidFill>
                <a:srgbClr val="ED6D23"/>
              </a:solidFill>
            </a:endParaRPr>
          </a:p>
        </p:txBody>
      </p:sp>
      <p:sp>
        <p:nvSpPr>
          <p:cNvPr id="75" name="Shape 238"/>
          <p:cNvSpPr/>
          <p:nvPr/>
        </p:nvSpPr>
        <p:spPr>
          <a:xfrm>
            <a:off x="4296182" y="6026855"/>
            <a:ext cx="574739" cy="101296"/>
          </a:xfrm>
          <a:prstGeom prst="rect">
            <a:avLst/>
          </a:prstGeom>
          <a:solidFill>
            <a:srgbClr val="0971AB"/>
          </a:solidFill>
          <a:ln>
            <a:noFill/>
          </a:ln>
        </p:spPr>
        <p:txBody>
          <a:bodyPr lIns="91395" tIns="45686" rIns="91395" bIns="45686" anchor="ctr" anchorCtr="0">
            <a:noAutofit/>
          </a:bodyPr>
          <a:lstStyle/>
          <a:p>
            <a:pPr algn="ctr">
              <a:buClr>
                <a:srgbClr val="000000"/>
              </a:buClr>
            </a:pPr>
            <a:endParaRPr>
              <a:solidFill>
                <a:schemeClr val="lt1"/>
              </a:solidFill>
            </a:endParaRPr>
          </a:p>
        </p:txBody>
      </p:sp>
      <p:sp>
        <p:nvSpPr>
          <p:cNvPr id="76" name="Shape 239"/>
          <p:cNvSpPr txBox="1"/>
          <p:nvPr/>
        </p:nvSpPr>
        <p:spPr>
          <a:xfrm>
            <a:off x="5325021" y="6086294"/>
            <a:ext cx="1117783"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Both </a:t>
            </a:r>
          </a:p>
          <a:p>
            <a:pPr algn="ctr">
              <a:buClr>
                <a:srgbClr val="000000"/>
              </a:buClr>
              <a:buSzPct val="25000"/>
            </a:pPr>
            <a:r>
              <a:rPr lang="en-US" sz="1200" b="1" dirty="0"/>
              <a:t>(DE &amp; </a:t>
            </a:r>
            <a:r>
              <a:rPr lang="en-US" sz="1200" b="1" dirty="0" err="1"/>
              <a:t>Atmo</a:t>
            </a:r>
            <a:r>
              <a:rPr lang="en-US" sz="1200" b="1" dirty="0"/>
              <a:t>)</a:t>
            </a:r>
          </a:p>
        </p:txBody>
      </p:sp>
      <p:sp>
        <p:nvSpPr>
          <p:cNvPr id="77" name="Shape 240"/>
          <p:cNvSpPr/>
          <p:nvPr/>
        </p:nvSpPr>
        <p:spPr>
          <a:xfrm>
            <a:off x="5566924" y="6026855"/>
            <a:ext cx="574739" cy="101296"/>
          </a:xfrm>
          <a:prstGeom prst="rect">
            <a:avLst/>
          </a:prstGeom>
          <a:solidFill>
            <a:srgbClr val="AA2173"/>
          </a:solidFill>
          <a:ln>
            <a:noFill/>
          </a:ln>
        </p:spPr>
        <p:txBody>
          <a:bodyPr lIns="91395" tIns="45686" rIns="91395" bIns="45686" anchor="ctr" anchorCtr="0">
            <a:noAutofit/>
          </a:bodyPr>
          <a:lstStyle/>
          <a:p>
            <a:pPr algn="ctr">
              <a:buClr>
                <a:srgbClr val="000000"/>
              </a:buClr>
            </a:pPr>
            <a:endParaRPr>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cxnSp>
        <p:nvCxnSpPr>
          <p:cNvPr id="613" name="Shape 613"/>
          <p:cNvCxnSpPr/>
          <p:nvPr/>
        </p:nvCxnSpPr>
        <p:spPr>
          <a:xfrm rot="10800000">
            <a:off x="6965560" y="2417100"/>
            <a:ext cx="380400" cy="0"/>
          </a:xfrm>
          <a:prstGeom prst="straightConnector1">
            <a:avLst/>
          </a:prstGeom>
          <a:noFill/>
          <a:ln w="25400" cap="flat" cmpd="sng">
            <a:solidFill>
              <a:srgbClr val="142248"/>
            </a:solidFill>
            <a:prstDash val="solid"/>
            <a:round/>
            <a:headEnd type="none" w="med" len="med"/>
            <a:tailEnd type="none" w="med" len="med"/>
          </a:ln>
        </p:spPr>
      </p:cxnSp>
      <p:cxnSp>
        <p:nvCxnSpPr>
          <p:cNvPr id="615" name="Shape 615"/>
          <p:cNvCxnSpPr/>
          <p:nvPr/>
        </p:nvCxnSpPr>
        <p:spPr>
          <a:xfrm>
            <a:off x="1458200" y="2942275"/>
            <a:ext cx="317400" cy="0"/>
          </a:xfrm>
          <a:prstGeom prst="straightConnector1">
            <a:avLst/>
          </a:prstGeom>
          <a:noFill/>
          <a:ln w="25400" cap="flat" cmpd="sng">
            <a:solidFill>
              <a:srgbClr val="142248"/>
            </a:solidFill>
            <a:prstDash val="solid"/>
            <a:round/>
            <a:headEnd type="none" w="med" len="med"/>
            <a:tailEnd type="none" w="med" len="med"/>
          </a:ln>
        </p:spPr>
      </p:cxnSp>
      <p:cxnSp>
        <p:nvCxnSpPr>
          <p:cNvPr id="593" name="Shape 593"/>
          <p:cNvCxnSpPr/>
          <p:nvPr/>
        </p:nvCxnSpPr>
        <p:spPr>
          <a:xfrm rot="10800000" flipH="1">
            <a:off x="1767095" y="4546850"/>
            <a:ext cx="769500" cy="1500"/>
          </a:xfrm>
          <a:prstGeom prst="straightConnector1">
            <a:avLst/>
          </a:prstGeom>
          <a:noFill/>
          <a:ln w="25400" cap="flat" cmpd="sng">
            <a:solidFill>
              <a:srgbClr val="142248"/>
            </a:solidFill>
            <a:prstDash val="solid"/>
            <a:round/>
            <a:headEnd type="none" w="med" len="med"/>
            <a:tailEnd type="none" w="med" len="med"/>
          </a:ln>
        </p:spPr>
      </p:cxnSp>
      <p:cxnSp>
        <p:nvCxnSpPr>
          <p:cNvPr id="594" name="Shape 594"/>
          <p:cNvCxnSpPr/>
          <p:nvPr/>
        </p:nvCxnSpPr>
        <p:spPr>
          <a:xfrm rot="10800000">
            <a:off x="7326420" y="3452800"/>
            <a:ext cx="643800" cy="0"/>
          </a:xfrm>
          <a:prstGeom prst="straightConnector1">
            <a:avLst/>
          </a:prstGeom>
          <a:noFill/>
          <a:ln w="25400" cap="flat" cmpd="sng">
            <a:solidFill>
              <a:srgbClr val="142248"/>
            </a:solidFill>
            <a:prstDash val="solid"/>
            <a:round/>
            <a:headEnd type="none" w="med" len="med"/>
            <a:tailEnd type="none" w="med" len="med"/>
          </a:ln>
        </p:spPr>
      </p:cxnSp>
      <p:sp>
        <p:nvSpPr>
          <p:cNvPr id="595" name="Shape 595"/>
          <p:cNvSpPr txBox="1">
            <a:spLocks noGrp="1"/>
          </p:cNvSpPr>
          <p:nvPr>
            <p:ph type="title"/>
          </p:nvPr>
        </p:nvSpPr>
        <p:spPr>
          <a:xfrm>
            <a:off x="457200" y="227012"/>
            <a:ext cx="8229600" cy="1143000"/>
          </a:xfrm>
          <a:prstGeom prst="rect">
            <a:avLst/>
          </a:prstGeom>
          <a:noFill/>
          <a:ln>
            <a:noFill/>
          </a:ln>
        </p:spPr>
        <p:txBody>
          <a:bodyPr lIns="91395" tIns="91395" rIns="91395" bIns="91395" anchor="ctr" anchorCtr="0">
            <a:noAutofit/>
          </a:bodyPr>
          <a:lstStyle/>
          <a:p>
            <a:pPr>
              <a:buClr>
                <a:srgbClr val="FF0000"/>
              </a:buClr>
              <a:buSzPct val="25000"/>
            </a:pPr>
            <a:r>
              <a:rPr lang="en-US" sz="3600" b="1" dirty="0">
                <a:latin typeface="+mn-lt"/>
              </a:rPr>
              <a:t>Non-model organism </a:t>
            </a:r>
            <a:r>
              <a:rPr lang="en-US" sz="3600" b="1" i="1" dirty="0">
                <a:latin typeface="+mn-lt"/>
              </a:rPr>
              <a:t>de novo</a:t>
            </a:r>
            <a:r>
              <a:rPr lang="en-US" sz="3600" b="1" dirty="0">
                <a:latin typeface="+mn-lt"/>
              </a:rPr>
              <a:t> </a:t>
            </a:r>
            <a:r>
              <a:rPr lang="en-US" sz="3600" b="1" dirty="0" err="1">
                <a:latin typeface="+mn-lt"/>
              </a:rPr>
              <a:t>transcriptomics</a:t>
            </a:r>
            <a:endParaRPr lang="en-US" sz="3600" b="1" dirty="0">
              <a:latin typeface="+mn-lt"/>
            </a:endParaRPr>
          </a:p>
          <a:p>
            <a:pPr>
              <a:buClr>
                <a:srgbClr val="0098AA"/>
              </a:buClr>
              <a:buSzPct val="25000"/>
            </a:pPr>
            <a:endParaRPr sz="3600" dirty="0">
              <a:solidFill>
                <a:srgbClr val="0098AA"/>
              </a:solidFill>
              <a:latin typeface="+mn-lt"/>
            </a:endParaRPr>
          </a:p>
        </p:txBody>
      </p:sp>
      <p:sp>
        <p:nvSpPr>
          <p:cNvPr id="596" name="Shape 596"/>
          <p:cNvSpPr txBox="1"/>
          <p:nvPr/>
        </p:nvSpPr>
        <p:spPr>
          <a:xfrm rot="-5400000">
            <a:off x="-1614599" y="3140299"/>
            <a:ext cx="5311800" cy="861600"/>
          </a:xfrm>
          <a:prstGeom prst="rect">
            <a:avLst/>
          </a:prstGeom>
          <a:solidFill>
            <a:srgbClr val="ED6D23"/>
          </a:solidFill>
          <a:ln>
            <a:noFill/>
          </a:ln>
        </p:spPr>
        <p:txBody>
          <a:bodyPr lIns="24742" tIns="24742" rIns="24742" bIns="24742" anchor="ctr" anchorCtr="0">
            <a:noAutofit/>
          </a:bodyPr>
          <a:lstStyle/>
          <a:p>
            <a:pPr algn="ctr">
              <a:lnSpc>
                <a:spcPct val="90000"/>
              </a:lnSpc>
              <a:buClr>
                <a:schemeClr val="dk1"/>
              </a:buClr>
              <a:buSzPct val="25000"/>
            </a:pPr>
            <a:r>
              <a:rPr lang="en-US" sz="3900">
                <a:solidFill>
                  <a:srgbClr val="FFFFFF"/>
                </a:solidFill>
                <a:latin typeface="+mn-lt"/>
                <a:ea typeface="Calibri"/>
                <a:cs typeface="Calibri"/>
                <a:sym typeface="Calibri"/>
              </a:rPr>
              <a:t>Discovery Environment </a:t>
            </a:r>
          </a:p>
        </p:txBody>
      </p:sp>
      <p:sp>
        <p:nvSpPr>
          <p:cNvPr id="597" name="Shape 597"/>
          <p:cNvSpPr/>
          <p:nvPr/>
        </p:nvSpPr>
        <p:spPr>
          <a:xfrm rot="-5400000">
            <a:off x="5490099" y="3114048"/>
            <a:ext cx="5308800" cy="911100"/>
          </a:xfrm>
          <a:prstGeom prst="rect">
            <a:avLst/>
          </a:prstGeom>
          <a:solidFill>
            <a:srgbClr val="0971AB"/>
          </a:solidFill>
          <a:ln>
            <a:noFill/>
          </a:ln>
        </p:spPr>
        <p:txBody>
          <a:bodyPr lIns="24742" tIns="24742" rIns="24742" bIns="24742" anchor="ctr" anchorCtr="0">
            <a:noAutofit/>
          </a:bodyPr>
          <a:lstStyle/>
          <a:p>
            <a:pPr algn="ctr">
              <a:lnSpc>
                <a:spcPct val="90000"/>
              </a:lnSpc>
              <a:buClr>
                <a:schemeClr val="lt1"/>
              </a:buClr>
              <a:buSzPct val="25000"/>
            </a:pPr>
            <a:r>
              <a:rPr lang="en-US" sz="3900">
                <a:solidFill>
                  <a:schemeClr val="lt1"/>
                </a:solidFill>
                <a:latin typeface="+mn-lt"/>
                <a:ea typeface="Calibri"/>
                <a:cs typeface="Calibri"/>
                <a:sym typeface="Calibri"/>
              </a:rPr>
              <a:t>Atmosphere images</a:t>
            </a:r>
          </a:p>
        </p:txBody>
      </p:sp>
      <p:sp>
        <p:nvSpPr>
          <p:cNvPr id="598" name="Shape 598"/>
          <p:cNvSpPr txBox="1"/>
          <p:nvPr/>
        </p:nvSpPr>
        <p:spPr>
          <a:xfrm>
            <a:off x="2174386" y="1094625"/>
            <a:ext cx="4812300" cy="639600"/>
          </a:xfrm>
          <a:prstGeom prst="rect">
            <a:avLst/>
          </a:prstGeom>
          <a:solidFill>
            <a:srgbClr val="F0F0F0"/>
          </a:solidFill>
          <a:ln w="19050" cap="flat" cmpd="sng">
            <a:solidFill>
              <a:srgbClr val="142248"/>
            </a:solidFill>
            <a:prstDash val="solid"/>
            <a:round/>
            <a:headEnd type="none" w="med" len="med"/>
            <a:tailEnd type="none" w="med" len="med"/>
          </a:ln>
        </p:spPr>
        <p:txBody>
          <a:bodyPr lIns="156400" tIns="156400" rIns="156400" bIns="156400" anchor="ctr" anchorCtr="0">
            <a:noAutofit/>
          </a:bodyPr>
          <a:lstStyle/>
          <a:p>
            <a:pPr algn="ctr">
              <a:lnSpc>
                <a:spcPct val="90000"/>
              </a:lnSpc>
              <a:spcBef>
                <a:spcPts val="770"/>
              </a:spcBef>
              <a:buClr>
                <a:schemeClr val="dk1"/>
              </a:buClr>
            </a:pPr>
            <a:r>
              <a:rPr lang="en-US" b="1" dirty="0">
                <a:latin typeface="+mn-lt"/>
              </a:rPr>
              <a:t>Raw FASTA assessment, adapter removal, trimming</a:t>
            </a:r>
          </a:p>
          <a:p>
            <a:pPr algn="ctr">
              <a:lnSpc>
                <a:spcPct val="90000"/>
              </a:lnSpc>
              <a:spcBef>
                <a:spcPts val="770"/>
              </a:spcBef>
              <a:buClr>
                <a:schemeClr val="dk1"/>
              </a:buClr>
            </a:pPr>
            <a:r>
              <a:rPr lang="en-US" sz="1600" b="1" dirty="0" err="1">
                <a:solidFill>
                  <a:srgbClr val="ED6D23"/>
                </a:solidFill>
                <a:latin typeface="+mn-lt"/>
              </a:rPr>
              <a:t>FastQC</a:t>
            </a:r>
            <a:r>
              <a:rPr lang="en-US" sz="1600" b="1" dirty="0">
                <a:solidFill>
                  <a:srgbClr val="ED6D23"/>
                </a:solidFill>
                <a:latin typeface="+mn-lt"/>
              </a:rPr>
              <a:t> + Scythe + Sickle</a:t>
            </a:r>
          </a:p>
        </p:txBody>
      </p:sp>
      <p:sp>
        <p:nvSpPr>
          <p:cNvPr id="599" name="Shape 599"/>
          <p:cNvSpPr txBox="1"/>
          <p:nvPr/>
        </p:nvSpPr>
        <p:spPr>
          <a:xfrm>
            <a:off x="2179186" y="2074925"/>
            <a:ext cx="4812300" cy="639600"/>
          </a:xfrm>
          <a:prstGeom prst="rect">
            <a:avLst/>
          </a:prstGeom>
          <a:solidFill>
            <a:srgbClr val="EFEFEF"/>
          </a:solidFill>
          <a:ln w="19050" cap="flat" cmpd="sng">
            <a:solidFill>
              <a:srgbClr val="242424"/>
            </a:solidFill>
            <a:prstDash val="solid"/>
            <a:round/>
            <a:headEnd type="none" w="med" len="med"/>
            <a:tailEnd type="none" w="med" len="med"/>
          </a:ln>
        </p:spPr>
        <p:txBody>
          <a:bodyPr lIns="156400" tIns="156400" rIns="156400" bIns="156400" anchor="ctr" anchorCtr="0">
            <a:noAutofit/>
          </a:bodyPr>
          <a:lstStyle/>
          <a:p>
            <a:pPr algn="ctr">
              <a:lnSpc>
                <a:spcPct val="90000"/>
              </a:lnSpc>
              <a:spcBef>
                <a:spcPts val="770"/>
              </a:spcBef>
              <a:buClr>
                <a:schemeClr val="dk1"/>
              </a:buClr>
            </a:pPr>
            <a:r>
              <a:rPr lang="en-US" sz="1600" b="1" i="1" dirty="0">
                <a:solidFill>
                  <a:srgbClr val="222222"/>
                </a:solidFill>
                <a:latin typeface="+mn-lt"/>
              </a:rPr>
              <a:t>De novo </a:t>
            </a:r>
            <a:r>
              <a:rPr lang="en-US" sz="1600" b="1" dirty="0">
                <a:solidFill>
                  <a:srgbClr val="222222"/>
                </a:solidFill>
                <a:latin typeface="+mn-lt"/>
              </a:rPr>
              <a:t>assembly of reads</a:t>
            </a:r>
          </a:p>
          <a:p>
            <a:pPr algn="ctr">
              <a:lnSpc>
                <a:spcPct val="90000"/>
              </a:lnSpc>
              <a:spcBef>
                <a:spcPts val="770"/>
              </a:spcBef>
              <a:buClr>
                <a:schemeClr val="dk1"/>
              </a:buClr>
            </a:pPr>
            <a:r>
              <a:rPr lang="en-US" sz="1600" b="1" dirty="0">
                <a:solidFill>
                  <a:srgbClr val="AA2173"/>
                </a:solidFill>
                <a:latin typeface="+mn-lt"/>
              </a:rPr>
              <a:t>Trinity</a:t>
            </a:r>
          </a:p>
        </p:txBody>
      </p:sp>
      <p:sp>
        <p:nvSpPr>
          <p:cNvPr id="600" name="Shape 600"/>
          <p:cNvSpPr txBox="1"/>
          <p:nvPr/>
        </p:nvSpPr>
        <p:spPr>
          <a:xfrm>
            <a:off x="2174386" y="3047708"/>
            <a:ext cx="4812300" cy="639600"/>
          </a:xfrm>
          <a:prstGeom prst="rect">
            <a:avLst/>
          </a:prstGeom>
          <a:solidFill>
            <a:srgbClr val="EFEFEF"/>
          </a:solidFill>
          <a:ln w="19050" cap="flat" cmpd="sng">
            <a:solidFill>
              <a:srgbClr val="142248"/>
            </a:solidFill>
            <a:prstDash val="solid"/>
            <a:round/>
            <a:headEnd type="none" w="med" len="med"/>
            <a:tailEnd type="none" w="med" len="med"/>
          </a:ln>
        </p:spPr>
        <p:txBody>
          <a:bodyPr lIns="156400" tIns="156400" rIns="156400" bIns="156400" anchor="ctr" anchorCtr="0">
            <a:noAutofit/>
          </a:bodyPr>
          <a:lstStyle/>
          <a:p>
            <a:pPr algn="ctr">
              <a:lnSpc>
                <a:spcPct val="90000"/>
              </a:lnSpc>
              <a:spcBef>
                <a:spcPts val="770"/>
              </a:spcBef>
              <a:buClr>
                <a:schemeClr val="dk1"/>
              </a:buClr>
            </a:pPr>
            <a:r>
              <a:rPr lang="en-US" sz="1600" b="1" dirty="0">
                <a:latin typeface="+mn-lt"/>
              </a:rPr>
              <a:t>Assessment of assembly</a:t>
            </a:r>
          </a:p>
          <a:p>
            <a:pPr algn="ctr">
              <a:lnSpc>
                <a:spcPct val="90000"/>
              </a:lnSpc>
              <a:spcBef>
                <a:spcPts val="770"/>
              </a:spcBef>
              <a:buClr>
                <a:schemeClr val="dk1"/>
              </a:buClr>
            </a:pPr>
            <a:r>
              <a:rPr lang="en-US" sz="1600" b="1" dirty="0" err="1">
                <a:solidFill>
                  <a:srgbClr val="ED6D23"/>
                </a:solidFill>
                <a:latin typeface="+mn-lt"/>
              </a:rPr>
              <a:t>rnaQUAST</a:t>
            </a:r>
            <a:endParaRPr lang="en-US" sz="1600" b="1" dirty="0">
              <a:solidFill>
                <a:srgbClr val="ED6D23"/>
              </a:solidFill>
              <a:latin typeface="+mn-lt"/>
            </a:endParaRPr>
          </a:p>
        </p:txBody>
      </p:sp>
      <p:sp>
        <p:nvSpPr>
          <p:cNvPr id="601" name="Shape 601"/>
          <p:cNvSpPr txBox="1"/>
          <p:nvPr/>
        </p:nvSpPr>
        <p:spPr>
          <a:xfrm>
            <a:off x="2174375" y="4026400"/>
            <a:ext cx="4812300" cy="835500"/>
          </a:xfrm>
          <a:prstGeom prst="rect">
            <a:avLst/>
          </a:prstGeom>
          <a:solidFill>
            <a:srgbClr val="EFEFEF"/>
          </a:solidFill>
          <a:ln w="19050" cap="flat" cmpd="sng">
            <a:solidFill>
              <a:srgbClr val="142248"/>
            </a:solidFill>
            <a:prstDash val="solid"/>
            <a:round/>
            <a:headEnd type="none" w="med" len="med"/>
            <a:tailEnd type="none" w="med" len="med"/>
          </a:ln>
        </p:spPr>
        <p:txBody>
          <a:bodyPr lIns="156400" tIns="156400" rIns="156400" bIns="156400" anchor="ctr" anchorCtr="0">
            <a:noAutofit/>
          </a:bodyPr>
          <a:lstStyle/>
          <a:p>
            <a:pPr algn="ctr">
              <a:lnSpc>
                <a:spcPct val="90000"/>
              </a:lnSpc>
              <a:spcBef>
                <a:spcPts val="770"/>
              </a:spcBef>
              <a:buClr>
                <a:schemeClr val="dk1"/>
              </a:buClr>
            </a:pPr>
            <a:r>
              <a:rPr lang="en-US" sz="1600" b="1" dirty="0">
                <a:latin typeface="+mn-lt"/>
              </a:rPr>
              <a:t>Differential gene expression</a:t>
            </a:r>
          </a:p>
          <a:p>
            <a:pPr algn="ctr">
              <a:lnSpc>
                <a:spcPct val="90000"/>
              </a:lnSpc>
              <a:spcBef>
                <a:spcPts val="770"/>
              </a:spcBef>
              <a:buClr>
                <a:schemeClr val="dk1"/>
              </a:buClr>
            </a:pPr>
            <a:r>
              <a:rPr lang="en-US" sz="1600" b="1" dirty="0">
                <a:solidFill>
                  <a:srgbClr val="ED6D23"/>
                </a:solidFill>
                <a:latin typeface="+mn-lt"/>
              </a:rPr>
              <a:t>DESeq2 or </a:t>
            </a:r>
            <a:r>
              <a:rPr lang="en-US" sz="1600" b="1" dirty="0" err="1">
                <a:solidFill>
                  <a:srgbClr val="ED6D23"/>
                </a:solidFill>
                <a:latin typeface="+mn-lt"/>
              </a:rPr>
              <a:t>EdgeR</a:t>
            </a:r>
            <a:endParaRPr lang="en-US" sz="1600" b="1" dirty="0">
              <a:solidFill>
                <a:srgbClr val="ED6D23"/>
              </a:solidFill>
              <a:latin typeface="+mn-lt"/>
            </a:endParaRPr>
          </a:p>
        </p:txBody>
      </p:sp>
      <p:sp>
        <p:nvSpPr>
          <p:cNvPr id="602" name="Shape 602"/>
          <p:cNvSpPr txBox="1"/>
          <p:nvPr/>
        </p:nvSpPr>
        <p:spPr>
          <a:xfrm>
            <a:off x="2174386" y="5181575"/>
            <a:ext cx="4812300" cy="639600"/>
          </a:xfrm>
          <a:prstGeom prst="rect">
            <a:avLst/>
          </a:prstGeom>
          <a:solidFill>
            <a:srgbClr val="F1F1F1"/>
          </a:solidFill>
          <a:ln w="19050" cap="flat" cmpd="sng">
            <a:solidFill>
              <a:schemeClr val="dk1"/>
            </a:solidFill>
            <a:prstDash val="solid"/>
            <a:round/>
            <a:headEnd type="none" w="med" len="med"/>
            <a:tailEnd type="none" w="med" len="med"/>
          </a:ln>
        </p:spPr>
        <p:txBody>
          <a:bodyPr lIns="156400" tIns="156400" rIns="156400" bIns="156400" anchor="ctr" anchorCtr="0">
            <a:noAutofit/>
          </a:bodyPr>
          <a:lstStyle/>
          <a:p>
            <a:pPr algn="ctr">
              <a:lnSpc>
                <a:spcPct val="90000"/>
              </a:lnSpc>
              <a:spcBef>
                <a:spcPts val="770"/>
              </a:spcBef>
              <a:buClr>
                <a:schemeClr val="dk1"/>
              </a:buClr>
            </a:pPr>
            <a:r>
              <a:rPr lang="en-US" sz="1600" b="1" dirty="0">
                <a:latin typeface="+mn-lt"/>
              </a:rPr>
              <a:t>Annotation of transcripts</a:t>
            </a:r>
          </a:p>
          <a:p>
            <a:pPr algn="ctr">
              <a:lnSpc>
                <a:spcPct val="90000"/>
              </a:lnSpc>
              <a:spcBef>
                <a:spcPts val="770"/>
              </a:spcBef>
              <a:buClr>
                <a:schemeClr val="dk1"/>
              </a:buClr>
            </a:pPr>
            <a:r>
              <a:rPr lang="en-US" sz="1600" b="1" dirty="0" err="1">
                <a:solidFill>
                  <a:srgbClr val="0971AB"/>
                </a:solidFill>
                <a:latin typeface="+mn-lt"/>
              </a:rPr>
              <a:t>Trinotate</a:t>
            </a:r>
            <a:endParaRPr lang="en-US" sz="1600" b="1" dirty="0">
              <a:solidFill>
                <a:srgbClr val="0971AB"/>
              </a:solidFill>
              <a:latin typeface="+mn-lt"/>
            </a:endParaRPr>
          </a:p>
        </p:txBody>
      </p:sp>
      <p:cxnSp>
        <p:nvCxnSpPr>
          <p:cNvPr id="605" name="Shape 605"/>
          <p:cNvCxnSpPr/>
          <p:nvPr/>
        </p:nvCxnSpPr>
        <p:spPr>
          <a:xfrm>
            <a:off x="1775550" y="1411225"/>
            <a:ext cx="0" cy="3146100"/>
          </a:xfrm>
          <a:prstGeom prst="straightConnector1">
            <a:avLst/>
          </a:prstGeom>
          <a:noFill/>
          <a:ln w="25400" cap="flat" cmpd="sng">
            <a:solidFill>
              <a:srgbClr val="142248"/>
            </a:solidFill>
            <a:prstDash val="solid"/>
            <a:round/>
            <a:headEnd type="none" w="med" len="med"/>
            <a:tailEnd type="none" w="med" len="med"/>
          </a:ln>
        </p:spPr>
      </p:cxnSp>
      <p:cxnSp>
        <p:nvCxnSpPr>
          <p:cNvPr id="606" name="Shape 606"/>
          <p:cNvCxnSpPr/>
          <p:nvPr/>
        </p:nvCxnSpPr>
        <p:spPr>
          <a:xfrm>
            <a:off x="7337025" y="2410550"/>
            <a:ext cx="0" cy="3090825"/>
          </a:xfrm>
          <a:prstGeom prst="straightConnector1">
            <a:avLst/>
          </a:prstGeom>
          <a:noFill/>
          <a:ln w="25400" cap="flat" cmpd="sng">
            <a:solidFill>
              <a:srgbClr val="142248"/>
            </a:solidFill>
            <a:prstDash val="solid"/>
            <a:round/>
            <a:headEnd type="none" w="med" len="med"/>
            <a:tailEnd type="none" w="med" len="med"/>
          </a:ln>
        </p:spPr>
      </p:cxnSp>
      <p:cxnSp>
        <p:nvCxnSpPr>
          <p:cNvPr id="607" name="Shape 607"/>
          <p:cNvCxnSpPr/>
          <p:nvPr/>
        </p:nvCxnSpPr>
        <p:spPr>
          <a:xfrm rot="10800000" flipH="1">
            <a:off x="1771453" y="1418658"/>
            <a:ext cx="398700" cy="3000"/>
          </a:xfrm>
          <a:prstGeom prst="straightConnector1">
            <a:avLst/>
          </a:prstGeom>
          <a:noFill/>
          <a:ln w="25400" cap="flat" cmpd="sng">
            <a:solidFill>
              <a:srgbClr val="142248"/>
            </a:solidFill>
            <a:prstDash val="solid"/>
            <a:round/>
            <a:headEnd type="none" w="med" len="med"/>
            <a:tailEnd type="none" w="med" len="med"/>
          </a:ln>
        </p:spPr>
      </p:cxnSp>
      <p:cxnSp>
        <p:nvCxnSpPr>
          <p:cNvPr id="608" name="Shape 608"/>
          <p:cNvCxnSpPr>
            <a:endCxn id="599" idx="1"/>
          </p:cNvCxnSpPr>
          <p:nvPr/>
        </p:nvCxnSpPr>
        <p:spPr>
          <a:xfrm rot="10800000" flipH="1">
            <a:off x="1775686" y="2394725"/>
            <a:ext cx="403500" cy="5100"/>
          </a:xfrm>
          <a:prstGeom prst="straightConnector1">
            <a:avLst/>
          </a:prstGeom>
          <a:noFill/>
          <a:ln w="25400" cap="flat" cmpd="sng">
            <a:solidFill>
              <a:srgbClr val="142248"/>
            </a:solidFill>
            <a:prstDash val="solid"/>
            <a:round/>
            <a:headEnd type="none" w="med" len="med"/>
            <a:tailEnd type="none" w="med" len="med"/>
          </a:ln>
        </p:spPr>
      </p:cxnSp>
      <p:sp>
        <p:nvSpPr>
          <p:cNvPr id="609" name="Shape 609"/>
          <p:cNvSpPr/>
          <p:nvPr/>
        </p:nvSpPr>
        <p:spPr>
          <a:xfrm>
            <a:off x="4378037" y="1812275"/>
            <a:ext cx="205500" cy="205500"/>
          </a:xfrm>
          <a:prstGeom prst="downArrow">
            <a:avLst>
              <a:gd name="adj1" fmla="val 50000"/>
              <a:gd name="adj2" fmla="val 50000"/>
            </a:avLst>
          </a:prstGeom>
          <a:solidFill>
            <a:srgbClr val="1F497D"/>
          </a:solidFill>
          <a:ln>
            <a:noFill/>
          </a:ln>
        </p:spPr>
        <p:txBody>
          <a:bodyPr lIns="91395" tIns="91395" rIns="91395" bIns="91395" anchor="ctr" anchorCtr="0">
            <a:noAutofit/>
          </a:bodyPr>
          <a:lstStyle/>
          <a:p>
            <a:pPr>
              <a:buClr>
                <a:srgbClr val="000000"/>
              </a:buClr>
            </a:pPr>
            <a:endParaRPr>
              <a:latin typeface="+mn-lt"/>
            </a:endParaRPr>
          </a:p>
        </p:txBody>
      </p:sp>
      <p:sp>
        <p:nvSpPr>
          <p:cNvPr id="610" name="Shape 610"/>
          <p:cNvSpPr/>
          <p:nvPr/>
        </p:nvSpPr>
        <p:spPr>
          <a:xfrm>
            <a:off x="4378050" y="2771653"/>
            <a:ext cx="205500" cy="20550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611" name="Shape 611"/>
          <p:cNvSpPr/>
          <p:nvPr/>
        </p:nvSpPr>
        <p:spPr>
          <a:xfrm>
            <a:off x="4378050" y="3747390"/>
            <a:ext cx="205500" cy="205500"/>
          </a:xfrm>
          <a:prstGeom prst="downArrow">
            <a:avLst>
              <a:gd name="adj1" fmla="val 50000"/>
              <a:gd name="adj2" fmla="val 50000"/>
            </a:avLst>
          </a:prstGeom>
          <a:solidFill>
            <a:srgbClr val="1F497D"/>
          </a:solidFill>
          <a:ln>
            <a:noFill/>
          </a:ln>
        </p:spPr>
        <p:txBody>
          <a:bodyPr lIns="91395" tIns="91395" rIns="91395" bIns="91395" anchor="ctr" anchorCtr="0">
            <a:noAutofit/>
          </a:bodyPr>
          <a:lstStyle/>
          <a:p>
            <a:pPr>
              <a:buClr>
                <a:srgbClr val="000000"/>
              </a:buClr>
            </a:pPr>
            <a:endParaRPr>
              <a:latin typeface="+mn-lt"/>
            </a:endParaRPr>
          </a:p>
        </p:txBody>
      </p:sp>
      <p:sp>
        <p:nvSpPr>
          <p:cNvPr id="612" name="Shape 612"/>
          <p:cNvSpPr/>
          <p:nvPr/>
        </p:nvSpPr>
        <p:spPr>
          <a:xfrm>
            <a:off x="4378050" y="4918987"/>
            <a:ext cx="205500" cy="205500"/>
          </a:xfrm>
          <a:prstGeom prst="downArrow">
            <a:avLst>
              <a:gd name="adj1" fmla="val 50000"/>
              <a:gd name="adj2" fmla="val 50000"/>
            </a:avLst>
          </a:prstGeom>
          <a:solidFill>
            <a:srgbClr val="1F497D"/>
          </a:solidFill>
          <a:ln>
            <a:noFill/>
          </a:ln>
        </p:spPr>
        <p:txBody>
          <a:bodyPr lIns="91395" tIns="91395" rIns="91395" bIns="91395" anchor="ctr" anchorCtr="0">
            <a:noAutofit/>
          </a:bodyPr>
          <a:lstStyle/>
          <a:p>
            <a:pPr>
              <a:buClr>
                <a:srgbClr val="000000"/>
              </a:buClr>
            </a:pPr>
            <a:endParaRPr>
              <a:latin typeface="+mn-lt"/>
            </a:endParaRPr>
          </a:p>
        </p:txBody>
      </p:sp>
      <p:cxnSp>
        <p:nvCxnSpPr>
          <p:cNvPr id="614" name="Shape 614"/>
          <p:cNvCxnSpPr/>
          <p:nvPr/>
        </p:nvCxnSpPr>
        <p:spPr>
          <a:xfrm flipH="1">
            <a:off x="6986686" y="5492909"/>
            <a:ext cx="359274" cy="0"/>
          </a:xfrm>
          <a:prstGeom prst="straightConnector1">
            <a:avLst/>
          </a:prstGeom>
          <a:noFill/>
          <a:ln w="25400" cap="flat" cmpd="sng">
            <a:solidFill>
              <a:srgbClr val="142248"/>
            </a:solidFill>
            <a:prstDash val="solid"/>
            <a:round/>
            <a:headEnd type="none" w="med" len="med"/>
            <a:tailEnd type="none" w="med" len="med"/>
          </a:ln>
        </p:spPr>
      </p:cxnSp>
      <p:cxnSp>
        <p:nvCxnSpPr>
          <p:cNvPr id="620" name="Shape 620"/>
          <p:cNvCxnSpPr/>
          <p:nvPr/>
        </p:nvCxnSpPr>
        <p:spPr>
          <a:xfrm rot="10800000" flipH="1">
            <a:off x="1775686" y="3369509"/>
            <a:ext cx="398700" cy="3000"/>
          </a:xfrm>
          <a:prstGeom prst="straightConnector1">
            <a:avLst/>
          </a:prstGeom>
          <a:noFill/>
          <a:ln w="25400" cap="flat" cmpd="sng">
            <a:solidFill>
              <a:srgbClr val="142248"/>
            </a:solidFill>
            <a:prstDash val="solid"/>
            <a:round/>
            <a:headEnd type="none" w="med" len="med"/>
            <a:tailEnd type="none" w="med" len="med"/>
          </a:ln>
        </p:spPr>
      </p:cxnSp>
      <p:sp>
        <p:nvSpPr>
          <p:cNvPr id="38" name="Shape 219"/>
          <p:cNvSpPr txBox="1"/>
          <p:nvPr/>
        </p:nvSpPr>
        <p:spPr>
          <a:xfrm>
            <a:off x="2545061" y="6087950"/>
            <a:ext cx="1434135"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Discovery </a:t>
            </a:r>
          </a:p>
          <a:p>
            <a:pPr algn="ctr">
              <a:buClr>
                <a:srgbClr val="000000"/>
              </a:buClr>
              <a:buSzPct val="25000"/>
            </a:pPr>
            <a:r>
              <a:rPr lang="en-US" sz="1200" b="1" dirty="0"/>
              <a:t>Environment</a:t>
            </a:r>
          </a:p>
        </p:txBody>
      </p:sp>
      <p:sp>
        <p:nvSpPr>
          <p:cNvPr id="39" name="Shape 220"/>
          <p:cNvSpPr txBox="1"/>
          <p:nvPr/>
        </p:nvSpPr>
        <p:spPr>
          <a:xfrm>
            <a:off x="4024660" y="6086294"/>
            <a:ext cx="1117783" cy="318600"/>
          </a:xfrm>
          <a:prstGeom prst="rect">
            <a:avLst/>
          </a:prstGeom>
          <a:noFill/>
          <a:ln>
            <a:noFill/>
          </a:ln>
        </p:spPr>
        <p:txBody>
          <a:bodyPr lIns="91395" tIns="91395" rIns="91395" bIns="91395" anchor="t" anchorCtr="0">
            <a:noAutofit/>
          </a:bodyPr>
          <a:lstStyle/>
          <a:p>
            <a:pPr>
              <a:buClr>
                <a:srgbClr val="000000"/>
              </a:buClr>
              <a:buSzPct val="25000"/>
            </a:pPr>
            <a:r>
              <a:rPr lang="en-US" sz="1200" b="1" dirty="0"/>
              <a:t>Atmosphere</a:t>
            </a:r>
          </a:p>
        </p:txBody>
      </p:sp>
      <p:sp>
        <p:nvSpPr>
          <p:cNvPr id="40" name="Shape 236"/>
          <p:cNvSpPr txBox="1"/>
          <p:nvPr/>
        </p:nvSpPr>
        <p:spPr>
          <a:xfrm>
            <a:off x="3849202" y="6383702"/>
            <a:ext cx="1468696" cy="474298"/>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 New additions</a:t>
            </a:r>
          </a:p>
        </p:txBody>
      </p:sp>
      <p:sp>
        <p:nvSpPr>
          <p:cNvPr id="41" name="Shape 237"/>
          <p:cNvSpPr/>
          <p:nvPr/>
        </p:nvSpPr>
        <p:spPr>
          <a:xfrm>
            <a:off x="2957077" y="6027817"/>
            <a:ext cx="582360" cy="101296"/>
          </a:xfrm>
          <a:prstGeom prst="rect">
            <a:avLst/>
          </a:prstGeom>
          <a:solidFill>
            <a:srgbClr val="ED6D23"/>
          </a:solidFill>
          <a:ln>
            <a:noFill/>
          </a:ln>
        </p:spPr>
        <p:txBody>
          <a:bodyPr lIns="91395" tIns="45686" rIns="91395" bIns="45686" anchor="ctr" anchorCtr="0">
            <a:noAutofit/>
          </a:bodyPr>
          <a:lstStyle/>
          <a:p>
            <a:pPr algn="ctr">
              <a:buClr>
                <a:srgbClr val="000000"/>
              </a:buClr>
            </a:pPr>
            <a:endParaRPr>
              <a:solidFill>
                <a:srgbClr val="ED6D23"/>
              </a:solidFill>
            </a:endParaRPr>
          </a:p>
        </p:txBody>
      </p:sp>
      <p:sp>
        <p:nvSpPr>
          <p:cNvPr id="42" name="Shape 238"/>
          <p:cNvSpPr/>
          <p:nvPr/>
        </p:nvSpPr>
        <p:spPr>
          <a:xfrm>
            <a:off x="4296182" y="6026855"/>
            <a:ext cx="574739" cy="101296"/>
          </a:xfrm>
          <a:prstGeom prst="rect">
            <a:avLst/>
          </a:prstGeom>
          <a:solidFill>
            <a:srgbClr val="0971AB"/>
          </a:solidFill>
          <a:ln>
            <a:noFill/>
          </a:ln>
        </p:spPr>
        <p:txBody>
          <a:bodyPr lIns="91395" tIns="45686" rIns="91395" bIns="45686" anchor="ctr" anchorCtr="0">
            <a:noAutofit/>
          </a:bodyPr>
          <a:lstStyle/>
          <a:p>
            <a:pPr algn="ctr">
              <a:buClr>
                <a:srgbClr val="000000"/>
              </a:buClr>
            </a:pPr>
            <a:endParaRPr>
              <a:solidFill>
                <a:schemeClr val="lt1"/>
              </a:solidFill>
            </a:endParaRPr>
          </a:p>
        </p:txBody>
      </p:sp>
      <p:sp>
        <p:nvSpPr>
          <p:cNvPr id="43" name="Shape 239"/>
          <p:cNvSpPr txBox="1"/>
          <p:nvPr/>
        </p:nvSpPr>
        <p:spPr>
          <a:xfrm>
            <a:off x="5325021" y="6086294"/>
            <a:ext cx="1117783"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Both </a:t>
            </a:r>
          </a:p>
          <a:p>
            <a:pPr algn="ctr">
              <a:buClr>
                <a:srgbClr val="000000"/>
              </a:buClr>
              <a:buSzPct val="25000"/>
            </a:pPr>
            <a:r>
              <a:rPr lang="en-US" sz="1200" b="1" dirty="0"/>
              <a:t>(DE &amp; </a:t>
            </a:r>
            <a:r>
              <a:rPr lang="en-US" sz="1200" b="1" dirty="0" err="1"/>
              <a:t>Atmo</a:t>
            </a:r>
            <a:r>
              <a:rPr lang="en-US" sz="1200" b="1" dirty="0"/>
              <a:t>)</a:t>
            </a:r>
          </a:p>
        </p:txBody>
      </p:sp>
      <p:sp>
        <p:nvSpPr>
          <p:cNvPr id="44" name="Shape 240"/>
          <p:cNvSpPr/>
          <p:nvPr/>
        </p:nvSpPr>
        <p:spPr>
          <a:xfrm>
            <a:off x="5566924" y="6026855"/>
            <a:ext cx="574739" cy="101296"/>
          </a:xfrm>
          <a:prstGeom prst="rect">
            <a:avLst/>
          </a:prstGeom>
          <a:solidFill>
            <a:srgbClr val="AA2173"/>
          </a:solidFill>
          <a:ln>
            <a:noFill/>
          </a:ln>
        </p:spPr>
        <p:txBody>
          <a:bodyPr lIns="91395" tIns="45686" rIns="91395" bIns="45686" anchor="ctr" anchorCtr="0">
            <a:noAutofit/>
          </a:bodyPr>
          <a:lstStyle/>
          <a:p>
            <a:pPr algn="ctr">
              <a:buClr>
                <a:srgbClr val="000000"/>
              </a:buClr>
            </a:pPr>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0" y="229727"/>
            <a:ext cx="9144000" cy="669000"/>
          </a:xfrm>
          <a:prstGeom prst="rect">
            <a:avLst/>
          </a:prstGeom>
          <a:noFill/>
          <a:ln>
            <a:noFill/>
          </a:ln>
        </p:spPr>
        <p:txBody>
          <a:bodyPr lIns="91395" tIns="91395" rIns="91395" bIns="91395" anchor="ctr" anchorCtr="0">
            <a:noAutofit/>
          </a:bodyPr>
          <a:lstStyle/>
          <a:p>
            <a:pPr>
              <a:buClr>
                <a:srgbClr val="0098AA"/>
              </a:buClr>
              <a:buSzPct val="25000"/>
            </a:pPr>
            <a:r>
              <a:rPr lang="en-US" sz="3600" b="1" dirty="0">
                <a:latin typeface="+mn-lt"/>
              </a:rPr>
              <a:t>DNA Methylation Analysis</a:t>
            </a:r>
            <a:r>
              <a:rPr lang="en-US" dirty="0">
                <a:latin typeface="+mn-lt"/>
              </a:rPr>
              <a:t> </a:t>
            </a:r>
          </a:p>
        </p:txBody>
      </p:sp>
      <p:grpSp>
        <p:nvGrpSpPr>
          <p:cNvPr id="627" name="Shape 627"/>
          <p:cNvGrpSpPr/>
          <p:nvPr/>
        </p:nvGrpSpPr>
        <p:grpSpPr>
          <a:xfrm>
            <a:off x="1218851" y="1230911"/>
            <a:ext cx="6921851" cy="4785638"/>
            <a:chOff x="1218849" y="1230911"/>
            <a:chExt cx="6921851" cy="4785638"/>
          </a:xfrm>
        </p:grpSpPr>
        <p:cxnSp>
          <p:nvCxnSpPr>
            <p:cNvPr id="631" name="Shape 631"/>
            <p:cNvCxnSpPr/>
            <p:nvPr/>
          </p:nvCxnSpPr>
          <p:spPr>
            <a:xfrm>
              <a:off x="2244947" y="4228457"/>
              <a:ext cx="970200" cy="0"/>
            </a:xfrm>
            <a:prstGeom prst="straightConnector1">
              <a:avLst/>
            </a:prstGeom>
            <a:noFill/>
            <a:ln w="25400" cap="flat" cmpd="sng">
              <a:solidFill>
                <a:srgbClr val="142248"/>
              </a:solidFill>
              <a:prstDash val="solid"/>
              <a:round/>
              <a:headEnd type="none" w="med" len="med"/>
              <a:tailEnd type="none" w="med" len="med"/>
            </a:ln>
          </p:spPr>
        </p:cxnSp>
        <p:grpSp>
          <p:nvGrpSpPr>
            <p:cNvPr id="632" name="Shape 632"/>
            <p:cNvGrpSpPr/>
            <p:nvPr/>
          </p:nvGrpSpPr>
          <p:grpSpPr>
            <a:xfrm>
              <a:off x="1908288" y="1677608"/>
              <a:ext cx="1313289" cy="3925534"/>
              <a:chOff x="2162755" y="1938096"/>
              <a:chExt cx="1313289" cy="3681453"/>
            </a:xfrm>
          </p:grpSpPr>
          <p:cxnSp>
            <p:nvCxnSpPr>
              <p:cNvPr id="633" name="Shape 633"/>
              <p:cNvCxnSpPr/>
              <p:nvPr/>
            </p:nvCxnSpPr>
            <p:spPr>
              <a:xfrm>
                <a:off x="2162755" y="3223937"/>
                <a:ext cx="970200" cy="0"/>
              </a:xfrm>
              <a:prstGeom prst="straightConnector1">
                <a:avLst/>
              </a:prstGeom>
              <a:noFill/>
              <a:ln w="25400" cap="flat" cmpd="sng">
                <a:solidFill>
                  <a:srgbClr val="142248"/>
                </a:solidFill>
                <a:prstDash val="solid"/>
                <a:round/>
                <a:headEnd type="none" w="med" len="med"/>
                <a:tailEnd type="none" w="med" len="med"/>
              </a:ln>
            </p:spPr>
          </p:cxnSp>
          <p:cxnSp>
            <p:nvCxnSpPr>
              <p:cNvPr id="634" name="Shape 634"/>
              <p:cNvCxnSpPr/>
              <p:nvPr/>
            </p:nvCxnSpPr>
            <p:spPr>
              <a:xfrm>
                <a:off x="2505986" y="1950005"/>
                <a:ext cx="970058" cy="0"/>
              </a:xfrm>
              <a:prstGeom prst="straightConnector1">
                <a:avLst/>
              </a:prstGeom>
              <a:noFill/>
              <a:ln w="25400" cap="flat" cmpd="sng">
                <a:solidFill>
                  <a:srgbClr val="142248"/>
                </a:solidFill>
                <a:prstDash val="solid"/>
                <a:round/>
                <a:headEnd type="none" w="med" len="med"/>
                <a:tailEnd type="none" w="med" len="med"/>
              </a:ln>
            </p:spPr>
          </p:cxnSp>
          <p:cxnSp>
            <p:nvCxnSpPr>
              <p:cNvPr id="635" name="Shape 635"/>
              <p:cNvCxnSpPr/>
              <p:nvPr/>
            </p:nvCxnSpPr>
            <p:spPr>
              <a:xfrm>
                <a:off x="2498035" y="5611598"/>
                <a:ext cx="970058" cy="0"/>
              </a:xfrm>
              <a:prstGeom prst="straightConnector1">
                <a:avLst/>
              </a:prstGeom>
              <a:noFill/>
              <a:ln w="25400" cap="flat" cmpd="sng">
                <a:solidFill>
                  <a:srgbClr val="142248"/>
                </a:solidFill>
                <a:prstDash val="solid"/>
                <a:round/>
                <a:headEnd type="none" w="med" len="med"/>
                <a:tailEnd type="none" w="med" len="med"/>
              </a:ln>
            </p:spPr>
          </p:cxnSp>
          <p:cxnSp>
            <p:nvCxnSpPr>
              <p:cNvPr id="636" name="Shape 636"/>
              <p:cNvCxnSpPr/>
              <p:nvPr/>
            </p:nvCxnSpPr>
            <p:spPr>
              <a:xfrm>
                <a:off x="2505986" y="1938096"/>
                <a:ext cx="0" cy="3681453"/>
              </a:xfrm>
              <a:prstGeom prst="straightConnector1">
                <a:avLst/>
              </a:prstGeom>
              <a:noFill/>
              <a:ln w="25400" cap="flat" cmpd="sng">
                <a:solidFill>
                  <a:srgbClr val="142248"/>
                </a:solidFill>
                <a:prstDash val="solid"/>
                <a:round/>
                <a:headEnd type="none" w="med" len="med"/>
                <a:tailEnd type="none" w="med" len="med"/>
              </a:ln>
            </p:spPr>
          </p:cxnSp>
        </p:grpSp>
        <p:sp>
          <p:nvSpPr>
            <p:cNvPr id="637" name="Shape 637"/>
            <p:cNvSpPr txBox="1"/>
            <p:nvPr/>
          </p:nvSpPr>
          <p:spPr>
            <a:xfrm rot="-5400000">
              <a:off x="-610551" y="3163739"/>
              <a:ext cx="4519800" cy="861000"/>
            </a:xfrm>
            <a:prstGeom prst="rect">
              <a:avLst/>
            </a:prstGeom>
            <a:solidFill>
              <a:srgbClr val="ED6D23"/>
            </a:solidFill>
            <a:ln>
              <a:noFill/>
            </a:ln>
          </p:spPr>
          <p:txBody>
            <a:bodyPr lIns="24125" tIns="24125" rIns="24125" bIns="24125" anchor="ctr" anchorCtr="0">
              <a:noAutofit/>
            </a:bodyPr>
            <a:lstStyle/>
            <a:p>
              <a:pPr algn="ctr">
                <a:lnSpc>
                  <a:spcPct val="90000"/>
                </a:lnSpc>
                <a:buClr>
                  <a:schemeClr val="dk1"/>
                </a:buClr>
                <a:buSzPct val="25000"/>
              </a:pPr>
              <a:r>
                <a:rPr lang="en-US" sz="3200">
                  <a:solidFill>
                    <a:srgbClr val="FFFFFF"/>
                  </a:solidFill>
                  <a:latin typeface="+mn-lt"/>
                  <a:ea typeface="Calibri"/>
                  <a:cs typeface="Calibri"/>
                  <a:sym typeface="Calibri"/>
                </a:rPr>
                <a:t>Discovery Environment </a:t>
              </a:r>
            </a:p>
          </p:txBody>
        </p:sp>
        <p:grpSp>
          <p:nvGrpSpPr>
            <p:cNvPr id="638" name="Shape 638"/>
            <p:cNvGrpSpPr/>
            <p:nvPr/>
          </p:nvGrpSpPr>
          <p:grpSpPr>
            <a:xfrm>
              <a:off x="2564874" y="1230911"/>
              <a:ext cx="5575826" cy="3498888"/>
              <a:chOff x="2819319" y="1491316"/>
              <a:chExt cx="5575826" cy="3498888"/>
            </a:xfrm>
          </p:grpSpPr>
          <p:sp>
            <p:nvSpPr>
              <p:cNvPr id="639" name="Shape 639"/>
              <p:cNvSpPr txBox="1"/>
              <p:nvPr/>
            </p:nvSpPr>
            <p:spPr>
              <a:xfrm>
                <a:off x="2819319" y="2783778"/>
                <a:ext cx="5575826" cy="912000"/>
              </a:xfrm>
              <a:prstGeom prst="rect">
                <a:avLst/>
              </a:prstGeom>
              <a:solidFill>
                <a:srgbClr val="F1F1F1"/>
              </a:solidFill>
              <a:ln w="19050" cap="flat" cmpd="sng">
                <a:solidFill>
                  <a:srgbClr val="142248"/>
                </a:solidFill>
                <a:prstDash val="solid"/>
                <a:round/>
                <a:headEnd type="none" w="med" len="med"/>
                <a:tailEnd type="none" w="med" len="med"/>
              </a:ln>
            </p:spPr>
            <p:txBody>
              <a:bodyPr lIns="156450" tIns="156450" rIns="156450" bIns="156450" anchor="ctr" anchorCtr="0">
                <a:noAutofit/>
              </a:bodyPr>
              <a:lstStyle/>
              <a:p>
                <a:pPr algn="ctr">
                  <a:lnSpc>
                    <a:spcPct val="90000"/>
                  </a:lnSpc>
                  <a:buClr>
                    <a:srgbClr val="000000"/>
                  </a:buClr>
                </a:pPr>
                <a:endParaRPr sz="2200">
                  <a:latin typeface="+mn-lt"/>
                  <a:ea typeface="Calibri"/>
                  <a:cs typeface="Calibri"/>
                  <a:sym typeface="Calibri"/>
                </a:endParaRPr>
              </a:p>
            </p:txBody>
          </p:sp>
          <p:sp>
            <p:nvSpPr>
              <p:cNvPr id="640" name="Shape 640"/>
              <p:cNvSpPr txBox="1"/>
              <p:nvPr/>
            </p:nvSpPr>
            <p:spPr>
              <a:xfrm>
                <a:off x="2822719" y="4039204"/>
                <a:ext cx="5572426" cy="951000"/>
              </a:xfrm>
              <a:prstGeom prst="rect">
                <a:avLst/>
              </a:prstGeom>
              <a:solidFill>
                <a:srgbClr val="F1F1F1"/>
              </a:solidFill>
              <a:ln w="19050" cap="flat" cmpd="sng">
                <a:solidFill>
                  <a:srgbClr val="142248"/>
                </a:solidFill>
                <a:prstDash val="solid"/>
                <a:round/>
                <a:headEnd type="none" w="med" len="med"/>
                <a:tailEnd type="none" w="med" len="med"/>
              </a:ln>
            </p:spPr>
            <p:txBody>
              <a:bodyPr lIns="156450" tIns="156450" rIns="156450" bIns="156450" anchor="ctr" anchorCtr="0">
                <a:noAutofit/>
              </a:bodyPr>
              <a:lstStyle/>
              <a:p>
                <a:pPr algn="ctr">
                  <a:lnSpc>
                    <a:spcPct val="90000"/>
                  </a:lnSpc>
                  <a:buClr>
                    <a:srgbClr val="000000"/>
                  </a:buClr>
                </a:pPr>
                <a:endParaRPr sz="2200">
                  <a:latin typeface="+mn-lt"/>
                  <a:ea typeface="Calibri"/>
                  <a:cs typeface="Calibri"/>
                  <a:sym typeface="Calibri"/>
                </a:endParaRPr>
              </a:p>
            </p:txBody>
          </p:sp>
          <p:sp>
            <p:nvSpPr>
              <p:cNvPr id="641" name="Shape 641"/>
              <p:cNvSpPr txBox="1"/>
              <p:nvPr/>
            </p:nvSpPr>
            <p:spPr>
              <a:xfrm>
                <a:off x="2822719" y="1491316"/>
                <a:ext cx="5572426" cy="911999"/>
              </a:xfrm>
              <a:prstGeom prst="rect">
                <a:avLst/>
              </a:prstGeom>
              <a:solidFill>
                <a:srgbClr val="EFEFEF"/>
              </a:solidFill>
              <a:ln w="19050" cap="flat" cmpd="sng">
                <a:solidFill>
                  <a:srgbClr val="232323"/>
                </a:solidFill>
                <a:prstDash val="solid"/>
                <a:round/>
                <a:headEnd type="none" w="med" len="med"/>
                <a:tailEnd type="none" w="med" len="med"/>
              </a:ln>
            </p:spPr>
            <p:txBody>
              <a:bodyPr lIns="156450" tIns="156450" rIns="156450" bIns="156450" anchor="ctr" anchorCtr="0">
                <a:noAutofit/>
              </a:bodyPr>
              <a:lstStyle/>
              <a:p>
                <a:pPr algn="ctr">
                  <a:lnSpc>
                    <a:spcPct val="90000"/>
                  </a:lnSpc>
                  <a:buClr>
                    <a:srgbClr val="000000"/>
                  </a:buClr>
                </a:pPr>
                <a:endParaRPr sz="2200">
                  <a:latin typeface="+mn-lt"/>
                  <a:ea typeface="Calibri"/>
                  <a:cs typeface="Calibri"/>
                  <a:sym typeface="Calibri"/>
                </a:endParaRPr>
              </a:p>
            </p:txBody>
          </p:sp>
          <p:sp>
            <p:nvSpPr>
              <p:cNvPr id="642" name="Shape 642"/>
              <p:cNvSpPr txBox="1"/>
              <p:nvPr/>
            </p:nvSpPr>
            <p:spPr>
              <a:xfrm>
                <a:off x="2822720" y="1541408"/>
                <a:ext cx="5572422" cy="369332"/>
              </a:xfrm>
              <a:prstGeom prst="rect">
                <a:avLst/>
              </a:prstGeom>
              <a:noFill/>
              <a:ln>
                <a:noFill/>
              </a:ln>
            </p:spPr>
            <p:txBody>
              <a:bodyPr lIns="91425" tIns="45700" rIns="91425" bIns="45700" anchor="t" anchorCtr="0">
                <a:noAutofit/>
              </a:bodyPr>
              <a:lstStyle/>
              <a:p>
                <a:pPr algn="ctr">
                  <a:buClr>
                    <a:srgbClr val="000000"/>
                  </a:buClr>
                  <a:buSzPct val="25000"/>
                </a:pPr>
                <a:r>
                  <a:rPr lang="en-US" sz="1800" b="1" dirty="0">
                    <a:latin typeface="+mn-lt"/>
                    <a:ea typeface="Calibri"/>
                    <a:cs typeface="Calibri"/>
                    <a:sym typeface="Calibri"/>
                  </a:rPr>
                  <a:t>Genome Indexer</a:t>
                </a:r>
              </a:p>
            </p:txBody>
          </p:sp>
          <p:sp>
            <p:nvSpPr>
              <p:cNvPr id="643" name="Shape 643"/>
              <p:cNvSpPr txBox="1"/>
              <p:nvPr/>
            </p:nvSpPr>
            <p:spPr>
              <a:xfrm>
                <a:off x="2819319" y="2843710"/>
                <a:ext cx="5575826" cy="369300"/>
              </a:xfrm>
              <a:prstGeom prst="rect">
                <a:avLst/>
              </a:prstGeom>
              <a:noFill/>
              <a:ln>
                <a:noFill/>
              </a:ln>
            </p:spPr>
            <p:txBody>
              <a:bodyPr lIns="91425" tIns="45700" rIns="91425" bIns="45700" anchor="t" anchorCtr="0">
                <a:noAutofit/>
              </a:bodyPr>
              <a:lstStyle/>
              <a:p>
                <a:pPr algn="ctr">
                  <a:buClr>
                    <a:srgbClr val="000000"/>
                  </a:buClr>
                  <a:buSzPct val="25000"/>
                </a:pPr>
                <a:r>
                  <a:rPr lang="en-US" sz="1800" b="1" dirty="0">
                    <a:latin typeface="+mn-lt"/>
                    <a:ea typeface="Calibri"/>
                    <a:cs typeface="Calibri"/>
                    <a:sym typeface="Calibri"/>
                  </a:rPr>
                  <a:t>Bisulfite Sequence Aligner and Methylation Caller</a:t>
                </a:r>
              </a:p>
            </p:txBody>
          </p:sp>
          <p:sp>
            <p:nvSpPr>
              <p:cNvPr id="644" name="Shape 644"/>
              <p:cNvSpPr txBox="1"/>
              <p:nvPr/>
            </p:nvSpPr>
            <p:spPr>
              <a:xfrm>
                <a:off x="2822719" y="4079136"/>
                <a:ext cx="5572423" cy="369300"/>
              </a:xfrm>
              <a:prstGeom prst="rect">
                <a:avLst/>
              </a:prstGeom>
              <a:noFill/>
              <a:ln>
                <a:noFill/>
              </a:ln>
            </p:spPr>
            <p:txBody>
              <a:bodyPr lIns="91425" tIns="45700" rIns="91425" bIns="45700" anchor="t" anchorCtr="0">
                <a:noAutofit/>
              </a:bodyPr>
              <a:lstStyle/>
              <a:p>
                <a:pPr algn="ctr">
                  <a:buClr>
                    <a:srgbClr val="000000"/>
                  </a:buClr>
                  <a:buSzPct val="25000"/>
                </a:pPr>
                <a:r>
                  <a:rPr lang="en-US" sz="1800" b="1" dirty="0">
                    <a:latin typeface="+mn-lt"/>
                    <a:ea typeface="Calibri"/>
                    <a:cs typeface="Calibri"/>
                    <a:sym typeface="Calibri"/>
                  </a:rPr>
                  <a:t>Methylation Reporter</a:t>
                </a:r>
              </a:p>
            </p:txBody>
          </p:sp>
          <p:sp>
            <p:nvSpPr>
              <p:cNvPr id="645" name="Shape 645"/>
              <p:cNvSpPr txBox="1"/>
              <p:nvPr/>
            </p:nvSpPr>
            <p:spPr>
              <a:xfrm>
                <a:off x="2822720" y="1945057"/>
                <a:ext cx="5572421" cy="369300"/>
              </a:xfrm>
              <a:prstGeom prst="rect">
                <a:avLst/>
              </a:prstGeom>
              <a:noFill/>
              <a:ln>
                <a:noFill/>
              </a:ln>
            </p:spPr>
            <p:txBody>
              <a:bodyPr lIns="91425" tIns="45700" rIns="91425" bIns="45700" anchor="t" anchorCtr="0">
                <a:noAutofit/>
              </a:bodyPr>
              <a:lstStyle/>
              <a:p>
                <a:pPr algn="ctr">
                  <a:buClr>
                    <a:srgbClr val="000000"/>
                  </a:buClr>
                  <a:buSzPct val="25000"/>
                </a:pPr>
                <a:r>
                  <a:rPr lang="en-US" sz="1800" b="1" dirty="0" err="1">
                    <a:solidFill>
                      <a:srgbClr val="ED6D23"/>
                    </a:solidFill>
                    <a:latin typeface="+mn-lt"/>
                    <a:ea typeface="Calibri"/>
                    <a:cs typeface="Calibri"/>
                    <a:sym typeface="Calibri"/>
                  </a:rPr>
                  <a:t>Bismark</a:t>
                </a:r>
                <a:r>
                  <a:rPr lang="en-US" sz="1800" b="1" dirty="0">
                    <a:solidFill>
                      <a:srgbClr val="ED6D23"/>
                    </a:solidFill>
                    <a:latin typeface="+mn-lt"/>
                    <a:ea typeface="Calibri"/>
                    <a:cs typeface="Calibri"/>
                    <a:sym typeface="Calibri"/>
                  </a:rPr>
                  <a:t> Genome Preparation</a:t>
                </a:r>
              </a:p>
            </p:txBody>
          </p:sp>
          <p:sp>
            <p:nvSpPr>
              <p:cNvPr id="646" name="Shape 646"/>
              <p:cNvSpPr txBox="1"/>
              <p:nvPr/>
            </p:nvSpPr>
            <p:spPr>
              <a:xfrm>
                <a:off x="2822719" y="3225985"/>
                <a:ext cx="5572421" cy="369300"/>
              </a:xfrm>
              <a:prstGeom prst="rect">
                <a:avLst/>
              </a:prstGeom>
              <a:noFill/>
              <a:ln>
                <a:noFill/>
              </a:ln>
            </p:spPr>
            <p:txBody>
              <a:bodyPr lIns="91425" tIns="45700" rIns="91425" bIns="45700" anchor="t" anchorCtr="0">
                <a:noAutofit/>
              </a:bodyPr>
              <a:lstStyle/>
              <a:p>
                <a:pPr algn="ctr">
                  <a:buClr>
                    <a:srgbClr val="000000"/>
                  </a:buClr>
                  <a:buSzPct val="25000"/>
                </a:pPr>
                <a:r>
                  <a:rPr lang="en-US" sz="1800" b="1" dirty="0" err="1">
                    <a:solidFill>
                      <a:srgbClr val="ED6D23"/>
                    </a:solidFill>
                    <a:latin typeface="+mn-lt"/>
                    <a:ea typeface="Calibri"/>
                    <a:cs typeface="Calibri"/>
                    <a:sym typeface="Calibri"/>
                  </a:rPr>
                  <a:t>Bismark</a:t>
                </a:r>
                <a:r>
                  <a:rPr lang="en-US" sz="1800" dirty="0">
                    <a:latin typeface="+mn-lt"/>
                    <a:ea typeface="Calibri"/>
                    <a:cs typeface="Calibri"/>
                    <a:sym typeface="Calibri"/>
                  </a:rPr>
                  <a:t>		</a:t>
                </a:r>
                <a:r>
                  <a:rPr lang="en-US" sz="1800" b="1" dirty="0">
                    <a:solidFill>
                      <a:srgbClr val="ED6D23"/>
                    </a:solidFill>
                    <a:latin typeface="+mn-lt"/>
                    <a:ea typeface="Calibri"/>
                    <a:cs typeface="Calibri"/>
                    <a:sym typeface="Calibri"/>
                  </a:rPr>
                  <a:t>BSMAP</a:t>
                </a:r>
                <a:r>
                  <a:rPr lang="en-US" sz="1800" dirty="0">
                    <a:latin typeface="+mn-lt"/>
                    <a:ea typeface="Calibri"/>
                    <a:cs typeface="Calibri"/>
                    <a:sym typeface="Calibri"/>
                  </a:rPr>
                  <a:t>*	</a:t>
                </a:r>
                <a:r>
                  <a:rPr lang="en-US" sz="1800" b="1" dirty="0">
                    <a:solidFill>
                      <a:srgbClr val="ED6D23"/>
                    </a:solidFill>
                    <a:latin typeface="+mn-lt"/>
                    <a:ea typeface="Calibri"/>
                    <a:cs typeface="Calibri"/>
                    <a:sym typeface="Calibri"/>
                  </a:rPr>
                  <a:t>GSNAP</a:t>
                </a:r>
                <a:r>
                  <a:rPr lang="en-US" sz="1800" dirty="0">
                    <a:latin typeface="+mn-lt"/>
                    <a:ea typeface="Calibri"/>
                    <a:cs typeface="Calibri"/>
                    <a:sym typeface="Calibri"/>
                  </a:rPr>
                  <a:t>*</a:t>
                </a:r>
              </a:p>
            </p:txBody>
          </p:sp>
          <p:sp>
            <p:nvSpPr>
              <p:cNvPr id="647" name="Shape 647"/>
              <p:cNvSpPr txBox="1"/>
              <p:nvPr/>
            </p:nvSpPr>
            <p:spPr>
              <a:xfrm>
                <a:off x="2822720" y="4526805"/>
                <a:ext cx="5572423" cy="369300"/>
              </a:xfrm>
              <a:prstGeom prst="rect">
                <a:avLst/>
              </a:prstGeom>
              <a:noFill/>
              <a:ln>
                <a:noFill/>
              </a:ln>
            </p:spPr>
            <p:txBody>
              <a:bodyPr lIns="91425" tIns="45700" rIns="91425" bIns="45700" anchor="t" anchorCtr="0">
                <a:noAutofit/>
              </a:bodyPr>
              <a:lstStyle/>
              <a:p>
                <a:pPr algn="ctr">
                  <a:buClr>
                    <a:srgbClr val="000000"/>
                  </a:buClr>
                  <a:buSzPct val="25000"/>
                </a:pPr>
                <a:r>
                  <a:rPr lang="en-US" sz="1800" b="1" dirty="0" err="1">
                    <a:solidFill>
                      <a:srgbClr val="ED6D23"/>
                    </a:solidFill>
                    <a:latin typeface="+mn-lt"/>
                    <a:ea typeface="Calibri"/>
                    <a:cs typeface="Calibri"/>
                    <a:sym typeface="Calibri"/>
                  </a:rPr>
                  <a:t>Bismark</a:t>
                </a:r>
                <a:r>
                  <a:rPr lang="en-US" sz="1800" b="1" dirty="0">
                    <a:solidFill>
                      <a:srgbClr val="ED6D23"/>
                    </a:solidFill>
                    <a:latin typeface="+mn-lt"/>
                    <a:ea typeface="Calibri"/>
                    <a:cs typeface="Calibri"/>
                    <a:sym typeface="Calibri"/>
                  </a:rPr>
                  <a:t> Methylation Extractor</a:t>
                </a:r>
                <a:r>
                  <a:rPr lang="en-US" sz="1800" dirty="0">
                    <a:latin typeface="+mn-lt"/>
                    <a:ea typeface="Calibri"/>
                    <a:cs typeface="Calibri"/>
                    <a:sym typeface="Calibri"/>
                  </a:rPr>
                  <a:t>	</a:t>
                </a:r>
                <a:r>
                  <a:rPr lang="en-US" sz="1800" b="1" dirty="0">
                    <a:solidFill>
                      <a:srgbClr val="ED6D23"/>
                    </a:solidFill>
                    <a:latin typeface="+mn-lt"/>
                    <a:ea typeface="Calibri"/>
                    <a:cs typeface="Calibri"/>
                    <a:sym typeface="Calibri"/>
                  </a:rPr>
                  <a:t>ZED-align</a:t>
                </a:r>
                <a:r>
                  <a:rPr lang="en-US" sz="1800" dirty="0">
                    <a:latin typeface="+mn-lt"/>
                    <a:ea typeface="Calibri"/>
                    <a:cs typeface="Calibri"/>
                    <a:sym typeface="Calibri"/>
                  </a:rPr>
                  <a:t>*</a:t>
                </a:r>
              </a:p>
            </p:txBody>
          </p:sp>
        </p:grpSp>
        <p:sp>
          <p:nvSpPr>
            <p:cNvPr id="648" name="Shape 648"/>
            <p:cNvSpPr txBox="1"/>
            <p:nvPr/>
          </p:nvSpPr>
          <p:spPr>
            <a:xfrm>
              <a:off x="2566574" y="5087449"/>
              <a:ext cx="5574125" cy="929100"/>
            </a:xfrm>
            <a:prstGeom prst="rect">
              <a:avLst/>
            </a:prstGeom>
            <a:solidFill>
              <a:srgbClr val="F1F1F1"/>
            </a:solidFill>
            <a:ln w="19050" cap="flat" cmpd="sng">
              <a:solidFill>
                <a:srgbClr val="142248"/>
              </a:solidFill>
              <a:prstDash val="solid"/>
              <a:round/>
              <a:headEnd type="none" w="med" len="med"/>
              <a:tailEnd type="none" w="med" len="med"/>
            </a:ln>
          </p:spPr>
          <p:txBody>
            <a:bodyPr lIns="156450" tIns="156450" rIns="156450" bIns="156450" anchor="ctr" anchorCtr="0">
              <a:noAutofit/>
            </a:bodyPr>
            <a:lstStyle/>
            <a:p>
              <a:pPr algn="ctr">
                <a:lnSpc>
                  <a:spcPct val="90000"/>
                </a:lnSpc>
                <a:buClr>
                  <a:srgbClr val="000000"/>
                </a:buClr>
              </a:pPr>
              <a:endParaRPr sz="2200">
                <a:latin typeface="+mn-lt"/>
                <a:ea typeface="Calibri"/>
                <a:cs typeface="Calibri"/>
                <a:sym typeface="Calibri"/>
              </a:endParaRPr>
            </a:p>
          </p:txBody>
        </p:sp>
        <p:sp>
          <p:nvSpPr>
            <p:cNvPr id="649" name="Shape 649"/>
            <p:cNvSpPr txBox="1"/>
            <p:nvPr/>
          </p:nvSpPr>
          <p:spPr>
            <a:xfrm>
              <a:off x="2568275" y="5148039"/>
              <a:ext cx="5572422" cy="369300"/>
            </a:xfrm>
            <a:prstGeom prst="rect">
              <a:avLst/>
            </a:prstGeom>
            <a:noFill/>
            <a:ln>
              <a:noFill/>
            </a:ln>
          </p:spPr>
          <p:txBody>
            <a:bodyPr lIns="91425" tIns="45700" rIns="91425" bIns="45700" anchor="t" anchorCtr="0">
              <a:noAutofit/>
            </a:bodyPr>
            <a:lstStyle/>
            <a:p>
              <a:pPr algn="ctr">
                <a:buClr>
                  <a:srgbClr val="000000"/>
                </a:buClr>
                <a:buSzPct val="25000"/>
              </a:pPr>
              <a:r>
                <a:rPr lang="en-US" sz="1800" b="1" dirty="0">
                  <a:latin typeface="+mn-lt"/>
                  <a:ea typeface="Calibri"/>
                  <a:cs typeface="Calibri"/>
                  <a:sym typeface="Calibri"/>
                </a:rPr>
                <a:t>Differential Methylation Caller</a:t>
              </a:r>
            </a:p>
          </p:txBody>
        </p:sp>
        <p:sp>
          <p:nvSpPr>
            <p:cNvPr id="650" name="Shape 650"/>
            <p:cNvSpPr txBox="1"/>
            <p:nvPr/>
          </p:nvSpPr>
          <p:spPr>
            <a:xfrm>
              <a:off x="2568275" y="5566657"/>
              <a:ext cx="5572425" cy="369300"/>
            </a:xfrm>
            <a:prstGeom prst="rect">
              <a:avLst/>
            </a:prstGeom>
            <a:noFill/>
            <a:ln>
              <a:noFill/>
            </a:ln>
          </p:spPr>
          <p:txBody>
            <a:bodyPr lIns="91425" tIns="45700" rIns="91425" bIns="45700" anchor="t" anchorCtr="0">
              <a:noAutofit/>
            </a:bodyPr>
            <a:lstStyle/>
            <a:p>
              <a:pPr algn="ctr">
                <a:buClr>
                  <a:srgbClr val="000000"/>
                </a:buClr>
                <a:buSzPct val="25000"/>
              </a:pPr>
              <a:r>
                <a:rPr lang="en-US" sz="1800" b="1" dirty="0" err="1">
                  <a:solidFill>
                    <a:srgbClr val="ED6D23"/>
                  </a:solidFill>
                  <a:latin typeface="+mn-lt"/>
                  <a:ea typeface="Calibri"/>
                  <a:cs typeface="Calibri"/>
                  <a:sym typeface="Calibri"/>
                </a:rPr>
                <a:t>BisuKit</a:t>
              </a:r>
              <a:r>
                <a:rPr lang="en-US" sz="1800" dirty="0">
                  <a:latin typeface="+mn-lt"/>
                  <a:ea typeface="Calibri"/>
                  <a:cs typeface="Calibri"/>
                  <a:sym typeface="Calibri"/>
                </a:rPr>
                <a:t>*</a:t>
              </a:r>
            </a:p>
          </p:txBody>
        </p:sp>
      </p:grpSp>
      <p:sp>
        <p:nvSpPr>
          <p:cNvPr id="35" name="Shape 219"/>
          <p:cNvSpPr txBox="1"/>
          <p:nvPr/>
        </p:nvSpPr>
        <p:spPr>
          <a:xfrm>
            <a:off x="2545061" y="6217094"/>
            <a:ext cx="1434135"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Discovery </a:t>
            </a:r>
          </a:p>
          <a:p>
            <a:pPr algn="ctr">
              <a:buClr>
                <a:srgbClr val="000000"/>
              </a:buClr>
              <a:buSzPct val="25000"/>
            </a:pPr>
            <a:r>
              <a:rPr lang="en-US" sz="1200" b="1" dirty="0"/>
              <a:t>Environment</a:t>
            </a:r>
          </a:p>
        </p:txBody>
      </p:sp>
      <p:sp>
        <p:nvSpPr>
          <p:cNvPr id="36" name="Shape 220"/>
          <p:cNvSpPr txBox="1"/>
          <p:nvPr/>
        </p:nvSpPr>
        <p:spPr>
          <a:xfrm>
            <a:off x="4024660" y="6215438"/>
            <a:ext cx="1117783" cy="318600"/>
          </a:xfrm>
          <a:prstGeom prst="rect">
            <a:avLst/>
          </a:prstGeom>
          <a:noFill/>
          <a:ln>
            <a:noFill/>
          </a:ln>
        </p:spPr>
        <p:txBody>
          <a:bodyPr lIns="91395" tIns="91395" rIns="91395" bIns="91395" anchor="t" anchorCtr="0">
            <a:noAutofit/>
          </a:bodyPr>
          <a:lstStyle/>
          <a:p>
            <a:pPr>
              <a:buClr>
                <a:srgbClr val="000000"/>
              </a:buClr>
              <a:buSzPct val="25000"/>
            </a:pPr>
            <a:r>
              <a:rPr lang="en-US" sz="1200" b="1" dirty="0"/>
              <a:t>Atmosphere</a:t>
            </a:r>
          </a:p>
        </p:txBody>
      </p:sp>
      <p:sp>
        <p:nvSpPr>
          <p:cNvPr id="37" name="Shape 236"/>
          <p:cNvSpPr txBox="1"/>
          <p:nvPr/>
        </p:nvSpPr>
        <p:spPr>
          <a:xfrm>
            <a:off x="3849202" y="6512846"/>
            <a:ext cx="1468696" cy="474298"/>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 New additions</a:t>
            </a:r>
          </a:p>
        </p:txBody>
      </p:sp>
      <p:sp>
        <p:nvSpPr>
          <p:cNvPr id="38" name="Shape 237"/>
          <p:cNvSpPr/>
          <p:nvPr/>
        </p:nvSpPr>
        <p:spPr>
          <a:xfrm>
            <a:off x="2957077" y="6156961"/>
            <a:ext cx="582360" cy="101296"/>
          </a:xfrm>
          <a:prstGeom prst="rect">
            <a:avLst/>
          </a:prstGeom>
          <a:solidFill>
            <a:srgbClr val="ED6D23"/>
          </a:solidFill>
          <a:ln>
            <a:noFill/>
          </a:ln>
        </p:spPr>
        <p:txBody>
          <a:bodyPr lIns="91395" tIns="45686" rIns="91395" bIns="45686" anchor="ctr" anchorCtr="0">
            <a:noAutofit/>
          </a:bodyPr>
          <a:lstStyle/>
          <a:p>
            <a:pPr algn="ctr">
              <a:buClr>
                <a:srgbClr val="000000"/>
              </a:buClr>
            </a:pPr>
            <a:endParaRPr>
              <a:solidFill>
                <a:srgbClr val="ED6D23"/>
              </a:solidFill>
            </a:endParaRPr>
          </a:p>
        </p:txBody>
      </p:sp>
      <p:sp>
        <p:nvSpPr>
          <p:cNvPr id="39" name="Shape 238"/>
          <p:cNvSpPr/>
          <p:nvPr/>
        </p:nvSpPr>
        <p:spPr>
          <a:xfrm>
            <a:off x="4296182" y="6155999"/>
            <a:ext cx="574739" cy="101296"/>
          </a:xfrm>
          <a:prstGeom prst="rect">
            <a:avLst/>
          </a:prstGeom>
          <a:solidFill>
            <a:srgbClr val="0971AB"/>
          </a:solidFill>
          <a:ln>
            <a:noFill/>
          </a:ln>
        </p:spPr>
        <p:txBody>
          <a:bodyPr lIns="91395" tIns="45686" rIns="91395" bIns="45686" anchor="ctr" anchorCtr="0">
            <a:noAutofit/>
          </a:bodyPr>
          <a:lstStyle/>
          <a:p>
            <a:pPr algn="ctr">
              <a:buClr>
                <a:srgbClr val="000000"/>
              </a:buClr>
            </a:pPr>
            <a:endParaRPr>
              <a:solidFill>
                <a:schemeClr val="lt1"/>
              </a:solidFill>
            </a:endParaRPr>
          </a:p>
        </p:txBody>
      </p:sp>
      <p:sp>
        <p:nvSpPr>
          <p:cNvPr id="40" name="Shape 239"/>
          <p:cNvSpPr txBox="1"/>
          <p:nvPr/>
        </p:nvSpPr>
        <p:spPr>
          <a:xfrm>
            <a:off x="5325021" y="6215438"/>
            <a:ext cx="1117783"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Both </a:t>
            </a:r>
          </a:p>
          <a:p>
            <a:pPr algn="ctr">
              <a:buClr>
                <a:srgbClr val="000000"/>
              </a:buClr>
              <a:buSzPct val="25000"/>
            </a:pPr>
            <a:r>
              <a:rPr lang="en-US" sz="1200" b="1" dirty="0"/>
              <a:t>(DE &amp; </a:t>
            </a:r>
            <a:r>
              <a:rPr lang="en-US" sz="1200" b="1" dirty="0" err="1"/>
              <a:t>Atmo</a:t>
            </a:r>
            <a:r>
              <a:rPr lang="en-US" sz="1200" b="1" dirty="0"/>
              <a:t>)</a:t>
            </a:r>
          </a:p>
        </p:txBody>
      </p:sp>
      <p:sp>
        <p:nvSpPr>
          <p:cNvPr id="41" name="Shape 240"/>
          <p:cNvSpPr/>
          <p:nvPr/>
        </p:nvSpPr>
        <p:spPr>
          <a:xfrm>
            <a:off x="5566924" y="6155999"/>
            <a:ext cx="574739" cy="101296"/>
          </a:xfrm>
          <a:prstGeom prst="rect">
            <a:avLst/>
          </a:prstGeom>
          <a:solidFill>
            <a:srgbClr val="AA2173"/>
          </a:solidFill>
          <a:ln>
            <a:noFill/>
          </a:ln>
        </p:spPr>
        <p:txBody>
          <a:bodyPr lIns="91395" tIns="45686" rIns="91395" bIns="45686" anchor="ctr" anchorCtr="0">
            <a:noAutofit/>
          </a:bodyPr>
          <a:lstStyle/>
          <a:p>
            <a:pPr algn="ctr">
              <a:buClr>
                <a:srgbClr val="000000"/>
              </a:buClr>
            </a:pPr>
            <a:endParaRPr>
              <a:solidFill>
                <a:schemeClr val="lt1"/>
              </a:solidFill>
            </a:endParaRPr>
          </a:p>
        </p:txBody>
      </p:sp>
      <p:sp>
        <p:nvSpPr>
          <p:cNvPr id="34" name="Shape 586"/>
          <p:cNvSpPr/>
          <p:nvPr/>
        </p:nvSpPr>
        <p:spPr>
          <a:xfrm>
            <a:off x="4995150" y="3484033"/>
            <a:ext cx="294585" cy="232834"/>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42" name="Shape 586"/>
          <p:cNvSpPr/>
          <p:nvPr/>
        </p:nvSpPr>
        <p:spPr>
          <a:xfrm>
            <a:off x="4995150" y="2226004"/>
            <a:ext cx="294585" cy="232834"/>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43" name="Shape 586"/>
          <p:cNvSpPr/>
          <p:nvPr/>
        </p:nvSpPr>
        <p:spPr>
          <a:xfrm>
            <a:off x="4995150" y="4796366"/>
            <a:ext cx="294585" cy="232834"/>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cxnSp>
        <p:nvCxnSpPr>
          <p:cNvPr id="39" name="Shape 631"/>
          <p:cNvCxnSpPr/>
          <p:nvPr/>
        </p:nvCxnSpPr>
        <p:spPr>
          <a:xfrm>
            <a:off x="2680385" y="2930884"/>
            <a:ext cx="970200" cy="0"/>
          </a:xfrm>
          <a:prstGeom prst="straightConnector1">
            <a:avLst/>
          </a:prstGeom>
          <a:noFill/>
          <a:ln w="25400" cap="flat" cmpd="sng">
            <a:solidFill>
              <a:srgbClr val="142248"/>
            </a:solidFill>
            <a:prstDash val="solid"/>
            <a:round/>
            <a:headEnd type="none" w="med" len="med"/>
            <a:tailEnd type="none" w="med" len="med"/>
          </a:ln>
        </p:spPr>
      </p:cxnSp>
      <p:sp>
        <p:nvSpPr>
          <p:cNvPr id="44" name="Shape 236"/>
          <p:cNvSpPr txBox="1"/>
          <p:nvPr/>
        </p:nvSpPr>
        <p:spPr>
          <a:xfrm>
            <a:off x="3849202" y="6459036"/>
            <a:ext cx="1468696" cy="474298"/>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 New additions</a:t>
            </a:r>
          </a:p>
        </p:txBody>
      </p:sp>
      <p:sp>
        <p:nvSpPr>
          <p:cNvPr id="655" name="Shape 655"/>
          <p:cNvSpPr/>
          <p:nvPr/>
        </p:nvSpPr>
        <p:spPr>
          <a:xfrm>
            <a:off x="2358590" y="3537815"/>
            <a:ext cx="673147" cy="1820988"/>
          </a:xfrm>
          <a:custGeom>
            <a:avLst/>
            <a:gdLst/>
            <a:ahLst/>
            <a:cxnLst/>
            <a:rect l="0" t="0" r="0" b="0"/>
            <a:pathLst>
              <a:path w="120000" h="120000" extrusionOk="0">
                <a:moveTo>
                  <a:pt x="0" y="0"/>
                </a:moveTo>
                <a:lnTo>
                  <a:pt x="60000" y="0"/>
                </a:lnTo>
                <a:lnTo>
                  <a:pt x="60000" y="120000"/>
                </a:lnTo>
                <a:lnTo>
                  <a:pt x="120000" y="120000"/>
                </a:lnTo>
              </a:path>
            </a:pathLst>
          </a:custGeom>
          <a:noFill/>
          <a:ln w="28575" cap="flat" cmpd="sng">
            <a:solidFill>
              <a:srgbClr val="142248"/>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656" name="Shape 656"/>
          <p:cNvSpPr txBox="1"/>
          <p:nvPr/>
        </p:nvSpPr>
        <p:spPr>
          <a:xfrm>
            <a:off x="2644205" y="4400080"/>
            <a:ext cx="102024" cy="96561"/>
          </a:xfrm>
          <a:prstGeom prst="rect">
            <a:avLst/>
          </a:prstGeom>
          <a:noFill/>
          <a:ln>
            <a:noFill/>
          </a:ln>
        </p:spPr>
        <p:txBody>
          <a:bodyPr lIns="12696" tIns="0" rIns="12696" bIns="0" anchor="ctr" anchorCtr="0">
            <a:noAutofit/>
          </a:bodyPr>
          <a:lstStyle/>
          <a:p>
            <a:pPr algn="ctr">
              <a:lnSpc>
                <a:spcPct val="90000"/>
              </a:lnSpc>
              <a:buClr>
                <a:srgbClr val="000000"/>
              </a:buClr>
            </a:pPr>
            <a:endParaRPr sz="600">
              <a:solidFill>
                <a:schemeClr val="dk1"/>
              </a:solidFill>
              <a:latin typeface="+mn-lt"/>
              <a:ea typeface="Calibri"/>
              <a:cs typeface="Calibri"/>
              <a:sym typeface="Calibri"/>
            </a:endParaRPr>
          </a:p>
        </p:txBody>
      </p:sp>
      <p:sp>
        <p:nvSpPr>
          <p:cNvPr id="657" name="Shape 657"/>
          <p:cNvSpPr/>
          <p:nvPr/>
        </p:nvSpPr>
        <p:spPr>
          <a:xfrm>
            <a:off x="2358590" y="3537815"/>
            <a:ext cx="673147" cy="606995"/>
          </a:xfrm>
          <a:custGeom>
            <a:avLst/>
            <a:gdLst/>
            <a:ahLst/>
            <a:cxnLst/>
            <a:rect l="0" t="0" r="0" b="0"/>
            <a:pathLst>
              <a:path w="120000" h="120000" extrusionOk="0">
                <a:moveTo>
                  <a:pt x="0" y="0"/>
                </a:moveTo>
                <a:lnTo>
                  <a:pt x="60000" y="0"/>
                </a:lnTo>
                <a:lnTo>
                  <a:pt x="60000" y="120000"/>
                </a:lnTo>
                <a:lnTo>
                  <a:pt x="120000" y="120000"/>
                </a:lnTo>
              </a:path>
            </a:pathLst>
          </a:custGeom>
          <a:noFill/>
          <a:ln w="28575" cap="flat" cmpd="sng">
            <a:solidFill>
              <a:srgbClr val="142248"/>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658" name="Shape 658"/>
          <p:cNvSpPr txBox="1"/>
          <p:nvPr/>
        </p:nvSpPr>
        <p:spPr>
          <a:xfrm>
            <a:off x="2671921" y="3819316"/>
            <a:ext cx="46619" cy="44123"/>
          </a:xfrm>
          <a:prstGeom prst="rect">
            <a:avLst/>
          </a:prstGeom>
          <a:noFill/>
          <a:ln>
            <a:noFill/>
          </a:ln>
        </p:spPr>
        <p:txBody>
          <a:bodyPr lIns="12696" tIns="0" rIns="12696" bIns="0" anchor="ctr" anchorCtr="0">
            <a:noAutofit/>
          </a:bodyPr>
          <a:lstStyle/>
          <a:p>
            <a:pPr algn="ctr">
              <a:lnSpc>
                <a:spcPct val="90000"/>
              </a:lnSpc>
              <a:buClr>
                <a:srgbClr val="000000"/>
              </a:buClr>
            </a:pPr>
            <a:endParaRPr sz="500">
              <a:solidFill>
                <a:schemeClr val="dk1"/>
              </a:solidFill>
              <a:latin typeface="+mn-lt"/>
              <a:ea typeface="Calibri"/>
              <a:cs typeface="Calibri"/>
              <a:sym typeface="Calibri"/>
            </a:endParaRPr>
          </a:p>
        </p:txBody>
      </p:sp>
      <p:sp>
        <p:nvSpPr>
          <p:cNvPr id="659" name="Shape 659"/>
          <p:cNvSpPr/>
          <p:nvPr/>
        </p:nvSpPr>
        <p:spPr>
          <a:xfrm>
            <a:off x="2358440" y="1652407"/>
            <a:ext cx="673298" cy="1885408"/>
          </a:xfrm>
          <a:custGeom>
            <a:avLst/>
            <a:gdLst/>
            <a:ahLst/>
            <a:cxnLst/>
            <a:rect l="0" t="0" r="0" b="0"/>
            <a:pathLst>
              <a:path w="120000" h="120000" extrusionOk="0">
                <a:moveTo>
                  <a:pt x="0" y="120000"/>
                </a:moveTo>
                <a:lnTo>
                  <a:pt x="60000" y="120000"/>
                </a:lnTo>
                <a:lnTo>
                  <a:pt x="60000" y="0"/>
                </a:lnTo>
                <a:lnTo>
                  <a:pt x="120000" y="0"/>
                </a:lnTo>
              </a:path>
            </a:pathLst>
          </a:custGeom>
          <a:noFill/>
          <a:ln w="28575" cap="flat" cmpd="sng">
            <a:solidFill>
              <a:srgbClr val="142248"/>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660" name="Shape 660"/>
          <p:cNvSpPr txBox="1"/>
          <p:nvPr/>
        </p:nvSpPr>
        <p:spPr>
          <a:xfrm>
            <a:off x="2671921" y="3212317"/>
            <a:ext cx="46619" cy="44123"/>
          </a:xfrm>
          <a:prstGeom prst="rect">
            <a:avLst/>
          </a:prstGeom>
          <a:noFill/>
          <a:ln>
            <a:noFill/>
          </a:ln>
        </p:spPr>
        <p:txBody>
          <a:bodyPr lIns="12696" tIns="0" rIns="12696" bIns="0" anchor="ctr" anchorCtr="0">
            <a:noAutofit/>
          </a:bodyPr>
          <a:lstStyle/>
          <a:p>
            <a:pPr algn="ctr">
              <a:lnSpc>
                <a:spcPct val="90000"/>
              </a:lnSpc>
              <a:buClr>
                <a:srgbClr val="000000"/>
              </a:buClr>
            </a:pPr>
            <a:endParaRPr sz="500">
              <a:solidFill>
                <a:schemeClr val="dk1"/>
              </a:solidFill>
              <a:latin typeface="+mn-lt"/>
              <a:ea typeface="Calibri"/>
              <a:cs typeface="Calibri"/>
              <a:sym typeface="Calibri"/>
            </a:endParaRPr>
          </a:p>
        </p:txBody>
      </p:sp>
      <p:sp>
        <p:nvSpPr>
          <p:cNvPr id="662" name="Shape 662"/>
          <p:cNvSpPr txBox="1"/>
          <p:nvPr/>
        </p:nvSpPr>
        <p:spPr>
          <a:xfrm>
            <a:off x="2644205" y="2579091"/>
            <a:ext cx="102024" cy="96561"/>
          </a:xfrm>
          <a:prstGeom prst="rect">
            <a:avLst/>
          </a:prstGeom>
          <a:noFill/>
          <a:ln>
            <a:noFill/>
          </a:ln>
        </p:spPr>
        <p:txBody>
          <a:bodyPr lIns="12696" tIns="0" rIns="12696" bIns="0" anchor="ctr" anchorCtr="0">
            <a:noAutofit/>
          </a:bodyPr>
          <a:lstStyle/>
          <a:p>
            <a:pPr algn="ctr">
              <a:lnSpc>
                <a:spcPct val="90000"/>
              </a:lnSpc>
              <a:buClr>
                <a:srgbClr val="000000"/>
              </a:buClr>
            </a:pPr>
            <a:endParaRPr sz="600">
              <a:solidFill>
                <a:schemeClr val="dk1"/>
              </a:solidFill>
              <a:latin typeface="+mn-lt"/>
              <a:ea typeface="Calibri"/>
              <a:cs typeface="Calibri"/>
              <a:sym typeface="Calibri"/>
            </a:endParaRPr>
          </a:p>
        </p:txBody>
      </p:sp>
      <p:sp>
        <p:nvSpPr>
          <p:cNvPr id="663" name="Shape 663"/>
          <p:cNvSpPr/>
          <p:nvPr/>
        </p:nvSpPr>
        <p:spPr>
          <a:xfrm rot="-5400000">
            <a:off x="-710398" y="3164662"/>
            <a:ext cx="5111683" cy="1025989"/>
          </a:xfrm>
          <a:prstGeom prst="rect">
            <a:avLst/>
          </a:prstGeom>
          <a:solidFill>
            <a:srgbClr val="EAF1DD"/>
          </a:solidFill>
          <a:ln w="9525" cap="flat" cmpd="sng">
            <a:solidFill>
              <a:schemeClr val="lt1"/>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664" name="Shape 664"/>
          <p:cNvSpPr txBox="1"/>
          <p:nvPr/>
        </p:nvSpPr>
        <p:spPr>
          <a:xfrm rot="-5400000">
            <a:off x="-701930" y="3164662"/>
            <a:ext cx="5111683" cy="1025989"/>
          </a:xfrm>
          <a:prstGeom prst="rect">
            <a:avLst/>
          </a:prstGeom>
          <a:solidFill>
            <a:srgbClr val="ED6D23"/>
          </a:solidFill>
          <a:ln>
            <a:noFill/>
          </a:ln>
        </p:spPr>
        <p:txBody>
          <a:bodyPr lIns="24742" tIns="24742" rIns="24742" bIns="24742" anchor="ctr" anchorCtr="0">
            <a:noAutofit/>
          </a:bodyPr>
          <a:lstStyle/>
          <a:p>
            <a:pPr algn="ctr">
              <a:lnSpc>
                <a:spcPct val="90000"/>
              </a:lnSpc>
              <a:buClr>
                <a:schemeClr val="dk1"/>
              </a:buClr>
              <a:buSzPct val="25000"/>
            </a:pPr>
            <a:r>
              <a:rPr lang="en-US" sz="3600" dirty="0">
                <a:solidFill>
                  <a:srgbClr val="FFFFFF"/>
                </a:solidFill>
                <a:latin typeface="+mn-lt"/>
                <a:ea typeface="Calibri"/>
                <a:cs typeface="Calibri"/>
                <a:sym typeface="Calibri"/>
              </a:rPr>
              <a:t>Discovery Environment </a:t>
            </a:r>
          </a:p>
        </p:txBody>
      </p:sp>
      <p:sp>
        <p:nvSpPr>
          <p:cNvPr id="665" name="Shape 665"/>
          <p:cNvSpPr/>
          <p:nvPr/>
        </p:nvSpPr>
        <p:spPr>
          <a:xfrm>
            <a:off x="3031739" y="1231227"/>
            <a:ext cx="3365799" cy="971050"/>
          </a:xfrm>
          <a:prstGeom prst="rect">
            <a:avLst/>
          </a:prstGeom>
          <a:solidFill>
            <a:srgbClr val="EBF1DE"/>
          </a:solidFill>
          <a:ln>
            <a:noFill/>
          </a:ln>
        </p:spPr>
        <p:txBody>
          <a:bodyPr lIns="91395" tIns="91395" rIns="91395" bIns="91395" anchor="ctr" anchorCtr="0">
            <a:noAutofit/>
          </a:bodyPr>
          <a:lstStyle/>
          <a:p>
            <a:pPr>
              <a:buClr>
                <a:srgbClr val="000000"/>
              </a:buClr>
            </a:pPr>
            <a:endParaRPr>
              <a:latin typeface="+mn-lt"/>
            </a:endParaRPr>
          </a:p>
        </p:txBody>
      </p:sp>
      <p:sp>
        <p:nvSpPr>
          <p:cNvPr id="666" name="Shape 666"/>
          <p:cNvSpPr txBox="1"/>
          <p:nvPr/>
        </p:nvSpPr>
        <p:spPr>
          <a:xfrm>
            <a:off x="3031739" y="1231227"/>
            <a:ext cx="3365799" cy="971050"/>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b="1" dirty="0">
                <a:latin typeface="+mn-lt"/>
                <a:ea typeface="Calibri"/>
                <a:cs typeface="Calibri"/>
                <a:sym typeface="Calibri"/>
              </a:rPr>
              <a:t>Variant calling</a:t>
            </a:r>
          </a:p>
          <a:p>
            <a:pPr algn="ctr">
              <a:lnSpc>
                <a:spcPct val="90000"/>
              </a:lnSpc>
              <a:spcBef>
                <a:spcPts val="630"/>
              </a:spcBef>
              <a:buClr>
                <a:srgbClr val="000000"/>
              </a:buClr>
              <a:buSzPct val="25000"/>
            </a:pPr>
            <a:r>
              <a:rPr lang="en-US" sz="1800" b="1" dirty="0" err="1">
                <a:solidFill>
                  <a:srgbClr val="AA2173"/>
                </a:solidFill>
                <a:latin typeface="+mn-lt"/>
                <a:ea typeface="Calibri"/>
                <a:cs typeface="Calibri"/>
                <a:sym typeface="Calibri"/>
              </a:rPr>
              <a:t>SAMtools</a:t>
            </a:r>
            <a:r>
              <a:rPr lang="en-US" sz="1800" dirty="0">
                <a:latin typeface="+mn-lt"/>
                <a:ea typeface="Calibri"/>
                <a:cs typeface="Calibri"/>
                <a:sym typeface="Calibri"/>
              </a:rPr>
              <a:t>, </a:t>
            </a:r>
            <a:r>
              <a:rPr lang="en-US" sz="1800" b="1" dirty="0">
                <a:solidFill>
                  <a:srgbClr val="AA2173"/>
                </a:solidFill>
                <a:latin typeface="+mn-lt"/>
                <a:ea typeface="Calibri"/>
                <a:cs typeface="Calibri"/>
                <a:sym typeface="Calibri"/>
              </a:rPr>
              <a:t>GBS</a:t>
            </a:r>
            <a:r>
              <a:rPr lang="en-US" sz="1800" dirty="0">
                <a:latin typeface="+mn-lt"/>
                <a:ea typeface="Calibri"/>
                <a:cs typeface="Calibri"/>
                <a:sym typeface="Calibri"/>
              </a:rPr>
              <a:t>, </a:t>
            </a:r>
            <a:r>
              <a:rPr lang="en-US" sz="1800" b="1" dirty="0">
                <a:solidFill>
                  <a:srgbClr val="AA2173"/>
                </a:solidFill>
                <a:latin typeface="+mn-lt"/>
                <a:ea typeface="Calibri"/>
                <a:cs typeface="Calibri"/>
                <a:sym typeface="Calibri"/>
              </a:rPr>
              <a:t>EMS</a:t>
            </a:r>
          </a:p>
        </p:txBody>
      </p:sp>
      <p:sp>
        <p:nvSpPr>
          <p:cNvPr id="667" name="Shape 667"/>
          <p:cNvSpPr/>
          <p:nvPr/>
        </p:nvSpPr>
        <p:spPr>
          <a:xfrm>
            <a:off x="3031739" y="2445221"/>
            <a:ext cx="3365799" cy="971050"/>
          </a:xfrm>
          <a:prstGeom prst="rect">
            <a:avLst/>
          </a:prstGeom>
          <a:solidFill>
            <a:srgbClr val="EBF1DE"/>
          </a:solidFill>
          <a:ln>
            <a:noFill/>
          </a:ln>
        </p:spPr>
        <p:txBody>
          <a:bodyPr lIns="91395" tIns="91395" rIns="91395" bIns="91395" anchor="ctr" anchorCtr="0">
            <a:noAutofit/>
          </a:bodyPr>
          <a:lstStyle/>
          <a:p>
            <a:pPr>
              <a:buClr>
                <a:srgbClr val="000000"/>
              </a:buClr>
            </a:pPr>
            <a:endParaRPr>
              <a:latin typeface="+mn-lt"/>
            </a:endParaRPr>
          </a:p>
        </p:txBody>
      </p:sp>
      <p:sp>
        <p:nvSpPr>
          <p:cNvPr id="668" name="Shape 668"/>
          <p:cNvSpPr txBox="1"/>
          <p:nvPr/>
        </p:nvSpPr>
        <p:spPr>
          <a:xfrm>
            <a:off x="3031739" y="2445221"/>
            <a:ext cx="3365799" cy="971050"/>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b="1" dirty="0">
                <a:latin typeface="+mn-lt"/>
                <a:ea typeface="Calibri"/>
                <a:cs typeface="Calibri"/>
                <a:sym typeface="Calibri"/>
              </a:rPr>
              <a:t>Imputing</a:t>
            </a:r>
          </a:p>
          <a:p>
            <a:pPr algn="ctr">
              <a:lnSpc>
                <a:spcPct val="90000"/>
              </a:lnSpc>
              <a:spcBef>
                <a:spcPts val="630"/>
              </a:spcBef>
              <a:buClr>
                <a:srgbClr val="000000"/>
              </a:buClr>
              <a:buSzPct val="25000"/>
            </a:pPr>
            <a:r>
              <a:rPr lang="en-US" sz="1800" b="1" dirty="0">
                <a:solidFill>
                  <a:srgbClr val="AA2173"/>
                </a:solidFill>
                <a:latin typeface="+mn-lt"/>
                <a:ea typeface="Calibri"/>
                <a:cs typeface="Calibri"/>
                <a:sym typeface="Calibri"/>
              </a:rPr>
              <a:t>NPUTE</a:t>
            </a:r>
          </a:p>
        </p:txBody>
      </p:sp>
      <p:sp>
        <p:nvSpPr>
          <p:cNvPr id="669" name="Shape 669"/>
          <p:cNvSpPr/>
          <p:nvPr/>
        </p:nvSpPr>
        <p:spPr>
          <a:xfrm>
            <a:off x="3031739" y="3659213"/>
            <a:ext cx="3365799" cy="971050"/>
          </a:xfrm>
          <a:prstGeom prst="rect">
            <a:avLst/>
          </a:prstGeom>
          <a:solidFill>
            <a:srgbClr val="EBF1DE"/>
          </a:solidFill>
          <a:ln>
            <a:noFill/>
          </a:ln>
        </p:spPr>
        <p:txBody>
          <a:bodyPr lIns="91395" tIns="91395" rIns="91395" bIns="91395" anchor="ctr" anchorCtr="0">
            <a:noAutofit/>
          </a:bodyPr>
          <a:lstStyle/>
          <a:p>
            <a:pPr>
              <a:buClr>
                <a:srgbClr val="000000"/>
              </a:buClr>
            </a:pPr>
            <a:endParaRPr>
              <a:latin typeface="+mn-lt"/>
            </a:endParaRPr>
          </a:p>
        </p:txBody>
      </p:sp>
      <p:sp>
        <p:nvSpPr>
          <p:cNvPr id="670" name="Shape 670"/>
          <p:cNvSpPr txBox="1"/>
          <p:nvPr/>
        </p:nvSpPr>
        <p:spPr>
          <a:xfrm>
            <a:off x="3031739" y="3659213"/>
            <a:ext cx="3365799" cy="971050"/>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b="1" dirty="0">
                <a:latin typeface="+mn-lt"/>
                <a:ea typeface="Calibri"/>
                <a:cs typeface="Calibri"/>
                <a:sym typeface="Calibri"/>
              </a:rPr>
              <a:t>Population structure</a:t>
            </a:r>
          </a:p>
          <a:p>
            <a:pPr algn="ctr">
              <a:lnSpc>
                <a:spcPct val="90000"/>
              </a:lnSpc>
              <a:spcBef>
                <a:spcPts val="630"/>
              </a:spcBef>
              <a:buClr>
                <a:srgbClr val="000000"/>
              </a:buClr>
              <a:buSzPct val="25000"/>
            </a:pPr>
            <a:r>
              <a:rPr lang="en-US" sz="1800" b="1" dirty="0">
                <a:solidFill>
                  <a:srgbClr val="AA2173"/>
                </a:solidFill>
                <a:latin typeface="+mn-lt"/>
                <a:ea typeface="Calibri"/>
                <a:cs typeface="Calibri"/>
                <a:sym typeface="Calibri"/>
              </a:rPr>
              <a:t>Structure</a:t>
            </a:r>
            <a:r>
              <a:rPr lang="en-US" sz="1800" dirty="0">
                <a:latin typeface="+mn-lt"/>
                <a:ea typeface="Calibri"/>
                <a:cs typeface="Calibri"/>
                <a:sym typeface="Calibri"/>
              </a:rPr>
              <a:t>, </a:t>
            </a:r>
            <a:r>
              <a:rPr lang="en-US" sz="1800" b="1" dirty="0" err="1">
                <a:solidFill>
                  <a:srgbClr val="AA2173"/>
                </a:solidFill>
                <a:latin typeface="+mn-lt"/>
                <a:ea typeface="Calibri"/>
                <a:cs typeface="Calibri"/>
                <a:sym typeface="Calibri"/>
              </a:rPr>
              <a:t>fastStructure</a:t>
            </a:r>
            <a:r>
              <a:rPr lang="en-US" sz="1800" dirty="0">
                <a:latin typeface="+mn-lt"/>
                <a:ea typeface="Calibri"/>
                <a:cs typeface="Calibri"/>
                <a:sym typeface="Calibri"/>
              </a:rPr>
              <a:t>, </a:t>
            </a:r>
            <a:r>
              <a:rPr lang="en-US" sz="1800" b="1" dirty="0">
                <a:solidFill>
                  <a:srgbClr val="AA2173"/>
                </a:solidFill>
                <a:latin typeface="+mn-lt"/>
                <a:ea typeface="Calibri"/>
                <a:cs typeface="Calibri"/>
                <a:sym typeface="Calibri"/>
              </a:rPr>
              <a:t>PCA</a:t>
            </a:r>
          </a:p>
        </p:txBody>
      </p:sp>
      <p:sp>
        <p:nvSpPr>
          <p:cNvPr id="671" name="Shape 671"/>
          <p:cNvSpPr/>
          <p:nvPr/>
        </p:nvSpPr>
        <p:spPr>
          <a:xfrm>
            <a:off x="3031739" y="4873208"/>
            <a:ext cx="3365799" cy="971050"/>
          </a:xfrm>
          <a:prstGeom prst="rect">
            <a:avLst/>
          </a:prstGeom>
          <a:solidFill>
            <a:srgbClr val="EBF1DE"/>
          </a:solidFill>
          <a:ln>
            <a:noFill/>
          </a:ln>
        </p:spPr>
        <p:txBody>
          <a:bodyPr lIns="91395" tIns="91395" rIns="91395" bIns="91395" anchor="ctr" anchorCtr="0">
            <a:noAutofit/>
          </a:bodyPr>
          <a:lstStyle/>
          <a:p>
            <a:pPr>
              <a:buClr>
                <a:srgbClr val="000000"/>
              </a:buClr>
            </a:pPr>
            <a:endParaRPr>
              <a:latin typeface="+mn-lt"/>
            </a:endParaRPr>
          </a:p>
        </p:txBody>
      </p:sp>
      <p:sp>
        <p:nvSpPr>
          <p:cNvPr id="672" name="Shape 672"/>
          <p:cNvSpPr txBox="1"/>
          <p:nvPr/>
        </p:nvSpPr>
        <p:spPr>
          <a:xfrm>
            <a:off x="3031739" y="4873208"/>
            <a:ext cx="3365799" cy="1108286"/>
          </a:xfrm>
          <a:prstGeom prst="rect">
            <a:avLst/>
          </a:prstGeom>
          <a:solidFill>
            <a:srgbClr val="F0F0F0"/>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b="1" dirty="0">
                <a:latin typeface="+mn-lt"/>
                <a:ea typeface="Calibri"/>
                <a:cs typeface="Calibri"/>
                <a:sym typeface="Calibri"/>
              </a:rPr>
              <a:t>Association</a:t>
            </a:r>
          </a:p>
          <a:p>
            <a:pPr algn="ctr">
              <a:lnSpc>
                <a:spcPct val="90000"/>
              </a:lnSpc>
              <a:spcBef>
                <a:spcPts val="630"/>
              </a:spcBef>
              <a:buClr>
                <a:srgbClr val="000000"/>
              </a:buClr>
              <a:buSzPct val="25000"/>
            </a:pPr>
            <a:r>
              <a:rPr lang="en-US" sz="1800" b="1" dirty="0">
                <a:solidFill>
                  <a:srgbClr val="AA2173"/>
                </a:solidFill>
                <a:latin typeface="+mn-lt"/>
                <a:ea typeface="Calibri"/>
                <a:cs typeface="Calibri"/>
                <a:sym typeface="Calibri"/>
              </a:rPr>
              <a:t>GLM</a:t>
            </a:r>
            <a:r>
              <a:rPr lang="en-US" sz="1800" dirty="0">
                <a:latin typeface="+mn-lt"/>
                <a:ea typeface="Calibri"/>
                <a:cs typeface="Calibri"/>
                <a:sym typeface="Calibri"/>
              </a:rPr>
              <a:t>, </a:t>
            </a:r>
            <a:r>
              <a:rPr lang="en-US" sz="1800" b="1" dirty="0">
                <a:solidFill>
                  <a:srgbClr val="AA2173"/>
                </a:solidFill>
                <a:latin typeface="+mn-lt"/>
                <a:ea typeface="Calibri"/>
                <a:cs typeface="Calibri"/>
                <a:sym typeface="Calibri"/>
              </a:rPr>
              <a:t>MLM</a:t>
            </a:r>
            <a:r>
              <a:rPr lang="en-US" sz="1800" dirty="0">
                <a:latin typeface="+mn-lt"/>
                <a:ea typeface="Calibri"/>
                <a:cs typeface="Calibri"/>
                <a:sym typeface="Calibri"/>
              </a:rPr>
              <a:t>, </a:t>
            </a:r>
            <a:r>
              <a:rPr lang="en-US" sz="1800" b="1" dirty="0">
                <a:solidFill>
                  <a:srgbClr val="AA2173"/>
                </a:solidFill>
                <a:latin typeface="+mn-lt"/>
                <a:ea typeface="Calibri"/>
                <a:cs typeface="Calibri"/>
                <a:sym typeface="Calibri"/>
              </a:rPr>
              <a:t>EMMAX</a:t>
            </a:r>
            <a:r>
              <a:rPr lang="en-US" sz="1800" dirty="0">
                <a:latin typeface="+mn-lt"/>
                <a:ea typeface="Calibri"/>
                <a:cs typeface="Calibri"/>
                <a:sym typeface="Calibri"/>
              </a:rPr>
              <a:t>, </a:t>
            </a:r>
            <a:r>
              <a:rPr lang="en-US" sz="1800" b="1" dirty="0">
                <a:solidFill>
                  <a:srgbClr val="AA2173"/>
                </a:solidFill>
                <a:latin typeface="+mn-lt"/>
                <a:ea typeface="Calibri"/>
                <a:cs typeface="Calibri"/>
                <a:sym typeface="Calibri"/>
              </a:rPr>
              <a:t>MLMM</a:t>
            </a:r>
            <a:r>
              <a:rPr lang="en-US" sz="1800" dirty="0">
                <a:latin typeface="+mn-lt"/>
                <a:ea typeface="Calibri"/>
                <a:cs typeface="Calibri"/>
                <a:sym typeface="Calibri"/>
              </a:rPr>
              <a:t>, </a:t>
            </a:r>
            <a:r>
              <a:rPr lang="en-US" sz="1800" b="1" dirty="0">
                <a:solidFill>
                  <a:srgbClr val="AA2173"/>
                </a:solidFill>
                <a:latin typeface="+mn-lt"/>
                <a:ea typeface="Calibri"/>
                <a:cs typeface="Calibri"/>
                <a:sym typeface="Calibri"/>
              </a:rPr>
              <a:t>PLINK</a:t>
            </a:r>
            <a:r>
              <a:rPr lang="en-US" sz="1800" dirty="0">
                <a:latin typeface="+mn-lt"/>
                <a:ea typeface="Calibri"/>
                <a:cs typeface="Calibri"/>
                <a:sym typeface="Calibri"/>
              </a:rPr>
              <a:t>, </a:t>
            </a:r>
            <a:r>
              <a:rPr lang="en-US" sz="1800" b="1" dirty="0" err="1">
                <a:solidFill>
                  <a:srgbClr val="AA2173"/>
                </a:solidFill>
                <a:latin typeface="+mn-lt"/>
                <a:ea typeface="Calibri"/>
                <a:cs typeface="Calibri"/>
                <a:sym typeface="Calibri"/>
              </a:rPr>
              <a:t>FastLMM</a:t>
            </a:r>
            <a:r>
              <a:rPr lang="en-US" sz="1800" dirty="0">
                <a:latin typeface="+mn-lt"/>
                <a:ea typeface="Calibri"/>
                <a:cs typeface="Calibri"/>
                <a:sym typeface="Calibri"/>
              </a:rPr>
              <a:t>, </a:t>
            </a:r>
            <a:r>
              <a:rPr lang="en-US" sz="1800" b="1" dirty="0">
                <a:solidFill>
                  <a:srgbClr val="AA2173"/>
                </a:solidFill>
                <a:latin typeface="+mn-lt"/>
                <a:ea typeface="Calibri"/>
                <a:cs typeface="Calibri"/>
                <a:sym typeface="Calibri"/>
              </a:rPr>
              <a:t>GEMMA</a:t>
            </a:r>
            <a:r>
              <a:rPr lang="en-US" sz="1800" dirty="0">
                <a:latin typeface="+mn-lt"/>
                <a:ea typeface="Calibri"/>
                <a:cs typeface="Calibri"/>
                <a:sym typeface="Calibri"/>
              </a:rPr>
              <a:t>*, </a:t>
            </a:r>
            <a:r>
              <a:rPr lang="en-US" sz="1800" b="1" dirty="0" err="1">
                <a:solidFill>
                  <a:srgbClr val="AA2173"/>
                </a:solidFill>
                <a:latin typeface="+mn-lt"/>
                <a:ea typeface="Calibri"/>
                <a:cs typeface="Calibri"/>
                <a:sym typeface="Calibri"/>
              </a:rPr>
              <a:t>BayesR</a:t>
            </a:r>
            <a:r>
              <a:rPr lang="en-US" sz="1800" dirty="0">
                <a:latin typeface="+mn-lt"/>
                <a:ea typeface="Calibri"/>
                <a:cs typeface="Calibri"/>
                <a:sym typeface="Calibri"/>
              </a:rPr>
              <a:t>*</a:t>
            </a:r>
          </a:p>
        </p:txBody>
      </p:sp>
      <p:sp>
        <p:nvSpPr>
          <p:cNvPr id="673" name="Shape 673"/>
          <p:cNvSpPr txBox="1"/>
          <p:nvPr/>
        </p:nvSpPr>
        <p:spPr>
          <a:xfrm>
            <a:off x="0" y="-95200"/>
            <a:ext cx="9144000" cy="953998"/>
          </a:xfrm>
          <a:prstGeom prst="rect">
            <a:avLst/>
          </a:prstGeom>
          <a:noFill/>
          <a:ln>
            <a:noFill/>
          </a:ln>
        </p:spPr>
        <p:txBody>
          <a:bodyPr lIns="91395" tIns="45686" rIns="91395" bIns="45686" anchor="t" anchorCtr="0">
            <a:noAutofit/>
          </a:bodyPr>
          <a:lstStyle/>
          <a:p>
            <a:pPr algn="ctr">
              <a:buClr>
                <a:srgbClr val="000000"/>
              </a:buClr>
            </a:pPr>
            <a:endParaRPr dirty="0">
              <a:latin typeface="+mn-lt"/>
            </a:endParaRPr>
          </a:p>
          <a:p>
            <a:pPr algn="ctr">
              <a:buClr>
                <a:schemeClr val="lt1"/>
              </a:buClr>
              <a:buSzPct val="25000"/>
            </a:pPr>
            <a:r>
              <a:rPr lang="en-US" sz="3600" b="1" dirty="0">
                <a:latin typeface="+mn-lt"/>
                <a:ea typeface="Calibri"/>
                <a:cs typeface="Calibri"/>
                <a:sym typeface="Calibri"/>
              </a:rPr>
              <a:t>Association Analysis</a:t>
            </a:r>
            <a:r>
              <a:rPr lang="en-US" sz="4400" dirty="0">
                <a:latin typeface="+mn-lt"/>
                <a:ea typeface="Calibri"/>
                <a:cs typeface="Calibri"/>
                <a:sym typeface="Calibri"/>
              </a:rPr>
              <a:t> </a:t>
            </a:r>
          </a:p>
        </p:txBody>
      </p:sp>
      <p:sp>
        <p:nvSpPr>
          <p:cNvPr id="675" name="Shape 675"/>
          <p:cNvSpPr/>
          <p:nvPr/>
        </p:nvSpPr>
        <p:spPr>
          <a:xfrm>
            <a:off x="4625687" y="2224247"/>
            <a:ext cx="205500" cy="20550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676" name="Shape 676"/>
          <p:cNvSpPr/>
          <p:nvPr/>
        </p:nvSpPr>
        <p:spPr>
          <a:xfrm>
            <a:off x="4625687" y="3435143"/>
            <a:ext cx="205500" cy="20550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677" name="Shape 677"/>
          <p:cNvSpPr/>
          <p:nvPr/>
        </p:nvSpPr>
        <p:spPr>
          <a:xfrm>
            <a:off x="4625687" y="4650271"/>
            <a:ext cx="205500" cy="20550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grpSp>
        <p:nvGrpSpPr>
          <p:cNvPr id="678" name="Shape 678"/>
          <p:cNvGrpSpPr/>
          <p:nvPr/>
        </p:nvGrpSpPr>
        <p:grpSpPr>
          <a:xfrm>
            <a:off x="7077778" y="1198014"/>
            <a:ext cx="911100" cy="4796100"/>
            <a:chOff x="925963" y="-123"/>
            <a:chExt cx="911099" cy="4796100"/>
          </a:xfrm>
        </p:grpSpPr>
        <p:sp>
          <p:nvSpPr>
            <p:cNvPr id="679" name="Shape 679"/>
            <p:cNvSpPr/>
            <p:nvPr/>
          </p:nvSpPr>
          <p:spPr>
            <a:xfrm rot="-5400000">
              <a:off x="-1016536" y="1942376"/>
              <a:ext cx="4796100" cy="911099"/>
            </a:xfrm>
            <a:prstGeom prst="rect">
              <a:avLst/>
            </a:prstGeom>
            <a:solidFill>
              <a:srgbClr val="317E3D"/>
            </a:solid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a:buClr>
                  <a:srgbClr val="000000"/>
                </a:buClr>
              </a:pPr>
              <a:endParaRPr>
                <a:solidFill>
                  <a:srgbClr val="FFFFFF"/>
                </a:solidFill>
                <a:latin typeface="+mn-lt"/>
              </a:endParaRPr>
            </a:p>
          </p:txBody>
        </p:sp>
        <p:sp>
          <p:nvSpPr>
            <p:cNvPr id="680" name="Shape 680"/>
            <p:cNvSpPr/>
            <p:nvPr/>
          </p:nvSpPr>
          <p:spPr>
            <a:xfrm rot="-5400000">
              <a:off x="-1016536" y="1942376"/>
              <a:ext cx="4796100" cy="911099"/>
            </a:xfrm>
            <a:prstGeom prst="rect">
              <a:avLst/>
            </a:prstGeom>
            <a:solidFill>
              <a:srgbClr val="317E3D"/>
            </a:solidFill>
            <a:ln>
              <a:noFill/>
            </a:ln>
          </p:spPr>
          <p:txBody>
            <a:bodyPr lIns="24750" tIns="24750" rIns="24750" bIns="24750" anchor="ctr" anchorCtr="0">
              <a:noAutofit/>
            </a:bodyPr>
            <a:lstStyle/>
            <a:p>
              <a:pPr algn="ctr">
                <a:lnSpc>
                  <a:spcPct val="90000"/>
                </a:lnSpc>
                <a:buClr>
                  <a:schemeClr val="dk1"/>
                </a:buClr>
                <a:buSzPct val="25000"/>
              </a:pPr>
              <a:r>
                <a:rPr lang="en-US" sz="3600">
                  <a:solidFill>
                    <a:srgbClr val="FFFFFF"/>
                  </a:solidFill>
                  <a:latin typeface="+mn-lt"/>
                  <a:ea typeface="Calibri"/>
                  <a:cs typeface="Calibri"/>
                  <a:sym typeface="Calibri"/>
                </a:rPr>
                <a:t>Agave API</a:t>
              </a:r>
            </a:p>
          </p:txBody>
        </p:sp>
      </p:grpSp>
      <p:sp>
        <p:nvSpPr>
          <p:cNvPr id="681" name="Shape 681"/>
          <p:cNvSpPr/>
          <p:nvPr/>
        </p:nvSpPr>
        <p:spPr>
          <a:xfrm>
            <a:off x="6397190" y="3469423"/>
            <a:ext cx="673200" cy="1821000"/>
          </a:xfrm>
          <a:custGeom>
            <a:avLst/>
            <a:gdLst/>
            <a:ahLst/>
            <a:cxnLst/>
            <a:rect l="0" t="0" r="0" b="0"/>
            <a:pathLst>
              <a:path w="120000" h="120000" extrusionOk="0">
                <a:moveTo>
                  <a:pt x="0" y="120000"/>
                </a:moveTo>
                <a:lnTo>
                  <a:pt x="60000" y="120000"/>
                </a:lnTo>
                <a:lnTo>
                  <a:pt x="60000" y="0"/>
                </a:lnTo>
                <a:lnTo>
                  <a:pt x="120000" y="0"/>
                </a:lnTo>
              </a:path>
            </a:pathLst>
          </a:custGeom>
          <a:noFill/>
          <a:ln w="28575" cap="flat" cmpd="sng">
            <a:solidFill>
              <a:srgbClr val="142248"/>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682" name="Shape 682"/>
          <p:cNvSpPr/>
          <p:nvPr/>
        </p:nvSpPr>
        <p:spPr>
          <a:xfrm rot="10800000">
            <a:off x="6397190" y="2863799"/>
            <a:ext cx="673200" cy="606900"/>
          </a:xfrm>
          <a:custGeom>
            <a:avLst/>
            <a:gdLst/>
            <a:ahLst/>
            <a:cxnLst/>
            <a:rect l="0" t="0" r="0" b="0"/>
            <a:pathLst>
              <a:path w="120000" h="120000" extrusionOk="0">
                <a:moveTo>
                  <a:pt x="0" y="0"/>
                </a:moveTo>
                <a:lnTo>
                  <a:pt x="60000" y="0"/>
                </a:lnTo>
                <a:lnTo>
                  <a:pt x="60000" y="120000"/>
                </a:lnTo>
                <a:lnTo>
                  <a:pt x="120000" y="120000"/>
                </a:lnTo>
              </a:path>
            </a:pathLst>
          </a:custGeom>
          <a:noFill/>
          <a:ln w="28575" cap="flat" cmpd="sng">
            <a:solidFill>
              <a:srgbClr val="142248"/>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683" name="Shape 683"/>
          <p:cNvSpPr/>
          <p:nvPr/>
        </p:nvSpPr>
        <p:spPr>
          <a:xfrm flipH="1">
            <a:off x="6397190" y="1652407"/>
            <a:ext cx="673200" cy="1821000"/>
          </a:xfrm>
          <a:custGeom>
            <a:avLst/>
            <a:gdLst/>
            <a:ahLst/>
            <a:cxnLst/>
            <a:rect l="0" t="0" r="0" b="0"/>
            <a:pathLst>
              <a:path w="120000" h="120000" extrusionOk="0">
                <a:moveTo>
                  <a:pt x="0" y="120000"/>
                </a:moveTo>
                <a:lnTo>
                  <a:pt x="60000" y="120000"/>
                </a:lnTo>
                <a:lnTo>
                  <a:pt x="60000" y="0"/>
                </a:lnTo>
                <a:lnTo>
                  <a:pt x="120000" y="0"/>
                </a:lnTo>
              </a:path>
            </a:pathLst>
          </a:custGeom>
          <a:noFill/>
          <a:ln w="28575" cap="flat" cmpd="sng">
            <a:solidFill>
              <a:srgbClr val="142248"/>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684" name="Shape 684"/>
          <p:cNvSpPr/>
          <p:nvPr/>
        </p:nvSpPr>
        <p:spPr>
          <a:xfrm rot="10800000" flipH="1">
            <a:off x="6397190" y="3473399"/>
            <a:ext cx="673200" cy="606900"/>
          </a:xfrm>
          <a:custGeom>
            <a:avLst/>
            <a:gdLst/>
            <a:ahLst/>
            <a:cxnLst/>
            <a:rect l="0" t="0" r="0" b="0"/>
            <a:pathLst>
              <a:path w="120000" h="120000" extrusionOk="0">
                <a:moveTo>
                  <a:pt x="0" y="0"/>
                </a:moveTo>
                <a:lnTo>
                  <a:pt x="60000" y="0"/>
                </a:lnTo>
                <a:lnTo>
                  <a:pt x="60000" y="120000"/>
                </a:lnTo>
                <a:lnTo>
                  <a:pt x="120000" y="120000"/>
                </a:lnTo>
              </a:path>
            </a:pathLst>
          </a:custGeom>
          <a:noFill/>
          <a:ln w="28575" cap="flat" cmpd="sng">
            <a:solidFill>
              <a:srgbClr val="142248"/>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41" name="Shape 715"/>
          <p:cNvSpPr/>
          <p:nvPr/>
        </p:nvSpPr>
        <p:spPr>
          <a:xfrm>
            <a:off x="4260929" y="6129492"/>
            <a:ext cx="574739" cy="101296"/>
          </a:xfrm>
          <a:prstGeom prst="rect">
            <a:avLst/>
          </a:prstGeom>
          <a:solidFill>
            <a:srgbClr val="317E3D"/>
          </a:solidFill>
          <a:ln>
            <a:noFill/>
          </a:ln>
        </p:spPr>
        <p:txBody>
          <a:bodyPr lIns="91395" tIns="45686" rIns="91395" bIns="45686" anchor="ctr" anchorCtr="0">
            <a:noAutofit/>
          </a:bodyPr>
          <a:lstStyle/>
          <a:p>
            <a:pPr algn="ctr">
              <a:buClr>
                <a:srgbClr val="000000"/>
              </a:buClr>
            </a:pPr>
            <a:endParaRPr>
              <a:solidFill>
                <a:schemeClr val="lt1"/>
              </a:solidFill>
              <a:latin typeface="+mn-lt"/>
            </a:endParaRPr>
          </a:p>
        </p:txBody>
      </p:sp>
      <p:sp>
        <p:nvSpPr>
          <p:cNvPr id="42" name="Shape 219"/>
          <p:cNvSpPr txBox="1"/>
          <p:nvPr/>
        </p:nvSpPr>
        <p:spPr>
          <a:xfrm>
            <a:off x="2545061" y="6152522"/>
            <a:ext cx="1434135"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Discovery </a:t>
            </a:r>
          </a:p>
          <a:p>
            <a:pPr algn="ctr">
              <a:buClr>
                <a:srgbClr val="000000"/>
              </a:buClr>
              <a:buSzPct val="25000"/>
            </a:pPr>
            <a:r>
              <a:rPr lang="en-US" sz="1200" b="1" dirty="0"/>
              <a:t>Environment</a:t>
            </a:r>
          </a:p>
        </p:txBody>
      </p:sp>
      <p:sp>
        <p:nvSpPr>
          <p:cNvPr id="43" name="Shape 220"/>
          <p:cNvSpPr txBox="1"/>
          <p:nvPr/>
        </p:nvSpPr>
        <p:spPr>
          <a:xfrm>
            <a:off x="4089232" y="6150637"/>
            <a:ext cx="936809" cy="318600"/>
          </a:xfrm>
          <a:prstGeom prst="rect">
            <a:avLst/>
          </a:prstGeom>
          <a:noFill/>
          <a:ln>
            <a:noFill/>
          </a:ln>
        </p:spPr>
        <p:txBody>
          <a:bodyPr lIns="91395" tIns="91395" rIns="91395" bIns="91395" anchor="t" anchorCtr="0">
            <a:noAutofit/>
          </a:bodyPr>
          <a:lstStyle/>
          <a:p>
            <a:pPr>
              <a:buClr>
                <a:srgbClr val="000000"/>
              </a:buClr>
              <a:buSzPct val="25000"/>
            </a:pPr>
            <a:r>
              <a:rPr lang="en-US" sz="1200" b="1" dirty="0"/>
              <a:t>Agave API</a:t>
            </a:r>
          </a:p>
        </p:txBody>
      </p:sp>
      <p:sp>
        <p:nvSpPr>
          <p:cNvPr id="45" name="Shape 237"/>
          <p:cNvSpPr/>
          <p:nvPr/>
        </p:nvSpPr>
        <p:spPr>
          <a:xfrm>
            <a:off x="2957077" y="6124675"/>
            <a:ext cx="582360" cy="101296"/>
          </a:xfrm>
          <a:prstGeom prst="rect">
            <a:avLst/>
          </a:prstGeom>
          <a:solidFill>
            <a:srgbClr val="ED6D23"/>
          </a:solidFill>
          <a:ln>
            <a:noFill/>
          </a:ln>
        </p:spPr>
        <p:txBody>
          <a:bodyPr lIns="91395" tIns="45686" rIns="91395" bIns="45686" anchor="ctr" anchorCtr="0">
            <a:noAutofit/>
          </a:bodyPr>
          <a:lstStyle/>
          <a:p>
            <a:pPr algn="ctr">
              <a:buClr>
                <a:srgbClr val="000000"/>
              </a:buClr>
            </a:pPr>
            <a:endParaRPr>
              <a:solidFill>
                <a:srgbClr val="ED6D23"/>
              </a:solidFill>
            </a:endParaRPr>
          </a:p>
        </p:txBody>
      </p:sp>
      <p:sp>
        <p:nvSpPr>
          <p:cNvPr id="47" name="Shape 239"/>
          <p:cNvSpPr txBox="1"/>
          <p:nvPr/>
        </p:nvSpPr>
        <p:spPr>
          <a:xfrm>
            <a:off x="5260450" y="6140104"/>
            <a:ext cx="1229279"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Both </a:t>
            </a:r>
          </a:p>
          <a:p>
            <a:pPr algn="ctr">
              <a:buClr>
                <a:srgbClr val="000000"/>
              </a:buClr>
              <a:buSzPct val="25000"/>
            </a:pPr>
            <a:r>
              <a:rPr lang="en-US" sz="1200" b="1" dirty="0"/>
              <a:t>(DE &amp; Agave)</a:t>
            </a:r>
          </a:p>
        </p:txBody>
      </p:sp>
      <p:sp>
        <p:nvSpPr>
          <p:cNvPr id="48" name="Shape 240"/>
          <p:cNvSpPr/>
          <p:nvPr/>
        </p:nvSpPr>
        <p:spPr>
          <a:xfrm>
            <a:off x="5566924" y="6123713"/>
            <a:ext cx="574739" cy="101296"/>
          </a:xfrm>
          <a:prstGeom prst="rect">
            <a:avLst/>
          </a:prstGeom>
          <a:solidFill>
            <a:srgbClr val="AA2173"/>
          </a:solidFill>
          <a:ln>
            <a:noFill/>
          </a:ln>
        </p:spPr>
        <p:txBody>
          <a:bodyPr lIns="91395" tIns="45686" rIns="91395" bIns="45686" anchor="ctr" anchorCtr="0">
            <a:noAutofit/>
          </a:bodyPr>
          <a:lstStyle/>
          <a:p>
            <a:pPr algn="ctr">
              <a:buClr>
                <a:srgbClr val="000000"/>
              </a:buClr>
            </a:pPr>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33" name="Shape 691"/>
          <p:cNvSpPr/>
          <p:nvPr/>
        </p:nvSpPr>
        <p:spPr>
          <a:xfrm>
            <a:off x="2690342" y="2082803"/>
            <a:ext cx="523703" cy="1434891"/>
          </a:xfrm>
          <a:custGeom>
            <a:avLst/>
            <a:gdLst/>
            <a:ahLst/>
            <a:cxnLst/>
            <a:rect l="0" t="0" r="0" b="0"/>
            <a:pathLst>
              <a:path w="120000" h="120000" extrusionOk="0">
                <a:moveTo>
                  <a:pt x="0" y="120000"/>
                </a:moveTo>
                <a:lnTo>
                  <a:pt x="60000" y="120000"/>
                </a:lnTo>
                <a:lnTo>
                  <a:pt x="60000" y="0"/>
                </a:lnTo>
                <a:lnTo>
                  <a:pt x="120000" y="0"/>
                </a:lnTo>
              </a:path>
            </a:pathLst>
          </a:custGeom>
          <a:noFill/>
          <a:ln w="25400" cap="flat" cmpd="sng">
            <a:solidFill>
              <a:srgbClr val="142248"/>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689" name="Shape 689"/>
          <p:cNvSpPr/>
          <p:nvPr/>
        </p:nvSpPr>
        <p:spPr>
          <a:xfrm>
            <a:off x="2697821" y="3519926"/>
            <a:ext cx="511344" cy="997913"/>
          </a:xfrm>
          <a:custGeom>
            <a:avLst/>
            <a:gdLst/>
            <a:ahLst/>
            <a:cxnLst/>
            <a:rect l="0" t="0" r="0" b="0"/>
            <a:pathLst>
              <a:path w="120000" h="120000" extrusionOk="0">
                <a:moveTo>
                  <a:pt x="0" y="0"/>
                </a:moveTo>
                <a:lnTo>
                  <a:pt x="59999" y="0"/>
                </a:lnTo>
                <a:lnTo>
                  <a:pt x="59999" y="120000"/>
                </a:lnTo>
                <a:lnTo>
                  <a:pt x="120000" y="120000"/>
                </a:lnTo>
              </a:path>
            </a:pathLst>
          </a:custGeom>
          <a:noFill/>
          <a:ln w="25400" cap="flat" cmpd="sng">
            <a:solidFill>
              <a:srgbClr val="142248"/>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690" name="Shape 690"/>
          <p:cNvSpPr txBox="1"/>
          <p:nvPr/>
        </p:nvSpPr>
        <p:spPr>
          <a:xfrm>
            <a:off x="2917510" y="3990848"/>
            <a:ext cx="56064" cy="56064"/>
          </a:xfrm>
          <a:prstGeom prst="rect">
            <a:avLst/>
          </a:prstGeom>
          <a:noFill/>
          <a:ln>
            <a:noFill/>
          </a:ln>
        </p:spPr>
        <p:txBody>
          <a:bodyPr lIns="12696" tIns="0" rIns="12696" bIns="0" anchor="ctr" anchorCtr="0">
            <a:noAutofit/>
          </a:bodyPr>
          <a:lstStyle/>
          <a:p>
            <a:pPr algn="ctr">
              <a:lnSpc>
                <a:spcPct val="90000"/>
              </a:lnSpc>
              <a:buClr>
                <a:srgbClr val="000000"/>
              </a:buClr>
            </a:pPr>
            <a:endParaRPr sz="500">
              <a:solidFill>
                <a:schemeClr val="dk1"/>
              </a:solidFill>
              <a:latin typeface="+mn-lt"/>
              <a:ea typeface="Calibri"/>
              <a:cs typeface="Calibri"/>
              <a:sym typeface="Calibri"/>
            </a:endParaRPr>
          </a:p>
        </p:txBody>
      </p:sp>
      <p:sp>
        <p:nvSpPr>
          <p:cNvPr id="691" name="Shape 691"/>
          <p:cNvSpPr/>
          <p:nvPr/>
        </p:nvSpPr>
        <p:spPr>
          <a:xfrm>
            <a:off x="2671232" y="3148238"/>
            <a:ext cx="559273" cy="379282"/>
          </a:xfrm>
          <a:custGeom>
            <a:avLst/>
            <a:gdLst/>
            <a:ahLst/>
            <a:cxnLst/>
            <a:rect l="0" t="0" r="0" b="0"/>
            <a:pathLst>
              <a:path w="120000" h="120000" extrusionOk="0">
                <a:moveTo>
                  <a:pt x="0" y="120000"/>
                </a:moveTo>
                <a:lnTo>
                  <a:pt x="60000" y="120000"/>
                </a:lnTo>
                <a:lnTo>
                  <a:pt x="60000" y="0"/>
                </a:lnTo>
                <a:lnTo>
                  <a:pt x="120000" y="0"/>
                </a:lnTo>
              </a:path>
            </a:pathLst>
          </a:custGeom>
          <a:noFill/>
          <a:ln w="25400" cap="flat" cmpd="sng">
            <a:solidFill>
              <a:srgbClr val="142248"/>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692" name="Shape 692"/>
          <p:cNvSpPr txBox="1"/>
          <p:nvPr/>
        </p:nvSpPr>
        <p:spPr>
          <a:xfrm>
            <a:off x="2935667" y="3318030"/>
            <a:ext cx="32109" cy="32109"/>
          </a:xfrm>
          <a:prstGeom prst="rect">
            <a:avLst/>
          </a:prstGeom>
          <a:noFill/>
          <a:ln>
            <a:noFill/>
          </a:ln>
        </p:spPr>
        <p:txBody>
          <a:bodyPr lIns="12696" tIns="0" rIns="12696" bIns="0" anchor="ctr" anchorCtr="0">
            <a:noAutofit/>
          </a:bodyPr>
          <a:lstStyle/>
          <a:p>
            <a:pPr algn="ctr">
              <a:lnSpc>
                <a:spcPct val="90000"/>
              </a:lnSpc>
              <a:buClr>
                <a:srgbClr val="000000"/>
              </a:buClr>
            </a:pPr>
            <a:endParaRPr sz="500">
              <a:solidFill>
                <a:schemeClr val="dk1"/>
              </a:solidFill>
              <a:latin typeface="+mn-lt"/>
              <a:ea typeface="Calibri"/>
              <a:cs typeface="Calibri"/>
              <a:sym typeface="Calibri"/>
            </a:endParaRPr>
          </a:p>
        </p:txBody>
      </p:sp>
      <p:sp>
        <p:nvSpPr>
          <p:cNvPr id="694" name="Shape 694"/>
          <p:cNvSpPr txBox="1"/>
          <p:nvPr/>
        </p:nvSpPr>
        <p:spPr>
          <a:xfrm>
            <a:off x="2915065" y="2798467"/>
            <a:ext cx="73313" cy="73313"/>
          </a:xfrm>
          <a:prstGeom prst="rect">
            <a:avLst/>
          </a:prstGeom>
          <a:noFill/>
          <a:ln>
            <a:noFill/>
          </a:ln>
        </p:spPr>
        <p:txBody>
          <a:bodyPr lIns="12696" tIns="0" rIns="12696" bIns="0" anchor="ctr" anchorCtr="0">
            <a:noAutofit/>
          </a:bodyPr>
          <a:lstStyle/>
          <a:p>
            <a:pPr algn="ctr">
              <a:lnSpc>
                <a:spcPct val="90000"/>
              </a:lnSpc>
              <a:buClr>
                <a:srgbClr val="000000"/>
              </a:buClr>
            </a:pPr>
            <a:endParaRPr sz="500">
              <a:solidFill>
                <a:schemeClr val="dk1"/>
              </a:solidFill>
              <a:latin typeface="+mn-lt"/>
              <a:ea typeface="Calibri"/>
              <a:cs typeface="Calibri"/>
              <a:sym typeface="Calibri"/>
            </a:endParaRPr>
          </a:p>
        </p:txBody>
      </p:sp>
      <p:sp>
        <p:nvSpPr>
          <p:cNvPr id="695" name="Shape 695"/>
          <p:cNvSpPr/>
          <p:nvPr/>
        </p:nvSpPr>
        <p:spPr>
          <a:xfrm rot="-5400000">
            <a:off x="-136275" y="3089424"/>
            <a:ext cx="4791285" cy="861005"/>
          </a:xfrm>
          <a:prstGeom prst="rect">
            <a:avLst/>
          </a:prstGeom>
          <a:solidFill>
            <a:schemeClr val="accent2"/>
          </a:solidFill>
          <a:ln w="9525" cap="flat" cmpd="sng">
            <a:solidFill>
              <a:schemeClr val="lt1"/>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696" name="Shape 696"/>
          <p:cNvSpPr txBox="1"/>
          <p:nvPr/>
        </p:nvSpPr>
        <p:spPr>
          <a:xfrm rot="-5400000">
            <a:off x="-165047" y="3056415"/>
            <a:ext cx="4823364" cy="894935"/>
          </a:xfrm>
          <a:prstGeom prst="rect">
            <a:avLst/>
          </a:prstGeom>
          <a:solidFill>
            <a:srgbClr val="ED6D23"/>
          </a:solidFill>
          <a:ln>
            <a:noFill/>
          </a:ln>
        </p:spPr>
        <p:txBody>
          <a:bodyPr lIns="24117" tIns="24117" rIns="24117" bIns="24117" anchor="ctr" anchorCtr="0">
            <a:noAutofit/>
          </a:bodyPr>
          <a:lstStyle/>
          <a:p>
            <a:pPr algn="ctr">
              <a:lnSpc>
                <a:spcPct val="90000"/>
              </a:lnSpc>
              <a:buClr>
                <a:schemeClr val="dk1"/>
              </a:buClr>
              <a:buSzPct val="25000"/>
            </a:pPr>
            <a:r>
              <a:rPr lang="en-US" sz="3600">
                <a:solidFill>
                  <a:srgbClr val="FFFFFF"/>
                </a:solidFill>
                <a:latin typeface="+mn-lt"/>
                <a:ea typeface="Calibri"/>
                <a:cs typeface="Calibri"/>
                <a:sym typeface="Calibri"/>
              </a:rPr>
              <a:t>Discovery Environment </a:t>
            </a:r>
          </a:p>
        </p:txBody>
      </p:sp>
      <p:sp>
        <p:nvSpPr>
          <p:cNvPr id="697" name="Shape 697"/>
          <p:cNvSpPr/>
          <p:nvPr/>
        </p:nvSpPr>
        <p:spPr>
          <a:xfrm>
            <a:off x="3213573" y="1751159"/>
            <a:ext cx="2618524" cy="798330"/>
          </a:xfrm>
          <a:prstGeom prst="rect">
            <a:avLst/>
          </a:prstGeom>
          <a:solidFill>
            <a:srgbClr val="EBF1DE"/>
          </a:solidFill>
          <a:ln>
            <a:noFill/>
          </a:ln>
        </p:spPr>
        <p:txBody>
          <a:bodyPr lIns="91395" tIns="91395" rIns="91395" bIns="91395" anchor="ctr" anchorCtr="0">
            <a:noAutofit/>
          </a:bodyPr>
          <a:lstStyle/>
          <a:p>
            <a:pPr>
              <a:buClr>
                <a:srgbClr val="000000"/>
              </a:buClr>
            </a:pPr>
            <a:endParaRPr>
              <a:latin typeface="+mn-lt"/>
            </a:endParaRPr>
          </a:p>
        </p:txBody>
      </p:sp>
      <p:sp>
        <p:nvSpPr>
          <p:cNvPr id="698" name="Shape 698"/>
          <p:cNvSpPr txBox="1"/>
          <p:nvPr/>
        </p:nvSpPr>
        <p:spPr>
          <a:xfrm>
            <a:off x="3213573" y="1751159"/>
            <a:ext cx="2618524" cy="798330"/>
          </a:xfrm>
          <a:prstGeom prst="rect">
            <a:avLst/>
          </a:prstGeom>
          <a:solidFill>
            <a:srgbClr val="F1F1F1"/>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b="1" dirty="0">
                <a:latin typeface="+mn-lt"/>
                <a:ea typeface="Calibri"/>
                <a:cs typeface="Calibri"/>
                <a:sym typeface="Calibri"/>
              </a:rPr>
              <a:t>Aligners</a:t>
            </a:r>
          </a:p>
          <a:p>
            <a:pPr algn="ctr">
              <a:lnSpc>
                <a:spcPct val="90000"/>
              </a:lnSpc>
              <a:spcBef>
                <a:spcPts val="630"/>
              </a:spcBef>
              <a:buClr>
                <a:srgbClr val="142248"/>
              </a:buClr>
              <a:buSzPct val="25000"/>
            </a:pPr>
            <a:r>
              <a:rPr lang="en-US" sz="1800" b="1" dirty="0">
                <a:solidFill>
                  <a:srgbClr val="AA2173"/>
                </a:solidFill>
                <a:latin typeface="+mn-lt"/>
                <a:ea typeface="Calibri"/>
                <a:cs typeface="Calibri"/>
                <a:sym typeface="Calibri"/>
              </a:rPr>
              <a:t>BWA-MEM</a:t>
            </a:r>
            <a:r>
              <a:rPr lang="en-US" sz="1800" dirty="0">
                <a:solidFill>
                  <a:srgbClr val="AA2173"/>
                </a:solidFill>
                <a:latin typeface="+mn-lt"/>
                <a:ea typeface="Calibri"/>
                <a:cs typeface="Calibri"/>
                <a:sym typeface="Calibri"/>
              </a:rPr>
              <a:t>, </a:t>
            </a:r>
            <a:r>
              <a:rPr lang="en-US" sz="1800" b="1" dirty="0">
                <a:solidFill>
                  <a:srgbClr val="AA2173"/>
                </a:solidFill>
                <a:latin typeface="+mn-lt"/>
                <a:ea typeface="Calibri"/>
                <a:cs typeface="Calibri"/>
                <a:sym typeface="Calibri"/>
              </a:rPr>
              <a:t>BWA-ALN</a:t>
            </a:r>
          </a:p>
        </p:txBody>
      </p:sp>
      <p:sp>
        <p:nvSpPr>
          <p:cNvPr id="699" name="Shape 699"/>
          <p:cNvSpPr/>
          <p:nvPr/>
        </p:nvSpPr>
        <p:spPr>
          <a:xfrm>
            <a:off x="3213573" y="2749074"/>
            <a:ext cx="2618524" cy="798330"/>
          </a:xfrm>
          <a:prstGeom prst="rect">
            <a:avLst/>
          </a:prstGeom>
          <a:solidFill>
            <a:srgbClr val="EBF1DE"/>
          </a:solidFill>
          <a:ln>
            <a:noFill/>
          </a:ln>
        </p:spPr>
        <p:txBody>
          <a:bodyPr lIns="91395" tIns="91395" rIns="91395" bIns="91395" anchor="ctr" anchorCtr="0">
            <a:noAutofit/>
          </a:bodyPr>
          <a:lstStyle/>
          <a:p>
            <a:pPr>
              <a:buClr>
                <a:srgbClr val="000000"/>
              </a:buClr>
            </a:pPr>
            <a:endParaRPr>
              <a:latin typeface="+mn-lt"/>
            </a:endParaRPr>
          </a:p>
        </p:txBody>
      </p:sp>
      <p:sp>
        <p:nvSpPr>
          <p:cNvPr id="700" name="Shape 700"/>
          <p:cNvSpPr txBox="1"/>
          <p:nvPr/>
        </p:nvSpPr>
        <p:spPr>
          <a:xfrm>
            <a:off x="3213573" y="2749074"/>
            <a:ext cx="2618524" cy="798330"/>
          </a:xfrm>
          <a:prstGeom prst="rect">
            <a:avLst/>
          </a:prstGeom>
          <a:solidFill>
            <a:srgbClr val="F1F1F1"/>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b="1" dirty="0">
                <a:latin typeface="+mn-lt"/>
                <a:ea typeface="Calibri"/>
                <a:cs typeface="Calibri"/>
                <a:sym typeface="Calibri"/>
              </a:rPr>
              <a:t>Reference prep</a:t>
            </a:r>
          </a:p>
          <a:p>
            <a:pPr algn="ctr">
              <a:lnSpc>
                <a:spcPct val="90000"/>
              </a:lnSpc>
              <a:spcBef>
                <a:spcPts val="630"/>
              </a:spcBef>
              <a:buClr>
                <a:srgbClr val="142248"/>
              </a:buClr>
              <a:buSzPct val="25000"/>
            </a:pPr>
            <a:r>
              <a:rPr lang="en-US" sz="1800" b="1" dirty="0">
                <a:solidFill>
                  <a:srgbClr val="AA2173"/>
                </a:solidFill>
                <a:latin typeface="+mn-lt"/>
                <a:ea typeface="Calibri"/>
                <a:cs typeface="Calibri"/>
                <a:sym typeface="Calibri"/>
              </a:rPr>
              <a:t>Picard</a:t>
            </a:r>
            <a:r>
              <a:rPr lang="en-US" sz="1800" dirty="0">
                <a:solidFill>
                  <a:srgbClr val="AA2173"/>
                </a:solidFill>
                <a:latin typeface="+mn-lt"/>
                <a:ea typeface="Calibri"/>
                <a:cs typeface="Calibri"/>
                <a:sym typeface="Calibri"/>
              </a:rPr>
              <a:t>, </a:t>
            </a:r>
            <a:r>
              <a:rPr lang="en-US" sz="1800" b="1" dirty="0" err="1">
                <a:solidFill>
                  <a:srgbClr val="AA2173"/>
                </a:solidFill>
                <a:latin typeface="+mn-lt"/>
                <a:ea typeface="Calibri"/>
                <a:cs typeface="Calibri"/>
                <a:sym typeface="Calibri"/>
              </a:rPr>
              <a:t>SAMtools</a:t>
            </a:r>
            <a:endParaRPr lang="en-US" sz="1800" b="1" dirty="0">
              <a:solidFill>
                <a:srgbClr val="AA2173"/>
              </a:solidFill>
              <a:latin typeface="+mn-lt"/>
              <a:ea typeface="Calibri"/>
              <a:cs typeface="Calibri"/>
              <a:sym typeface="Calibri"/>
            </a:endParaRPr>
          </a:p>
        </p:txBody>
      </p:sp>
      <p:sp>
        <p:nvSpPr>
          <p:cNvPr id="701" name="Shape 701"/>
          <p:cNvSpPr/>
          <p:nvPr/>
        </p:nvSpPr>
        <p:spPr>
          <a:xfrm>
            <a:off x="3201213" y="3746987"/>
            <a:ext cx="2618524" cy="1541704"/>
          </a:xfrm>
          <a:prstGeom prst="rect">
            <a:avLst/>
          </a:prstGeom>
          <a:solidFill>
            <a:srgbClr val="EBF1DE"/>
          </a:solidFill>
          <a:ln>
            <a:noFill/>
          </a:ln>
        </p:spPr>
        <p:txBody>
          <a:bodyPr lIns="91395" tIns="91395" rIns="91395" bIns="91395" anchor="ctr" anchorCtr="0">
            <a:noAutofit/>
          </a:bodyPr>
          <a:lstStyle/>
          <a:p>
            <a:pPr>
              <a:buClr>
                <a:srgbClr val="000000"/>
              </a:buClr>
            </a:pPr>
            <a:endParaRPr>
              <a:latin typeface="+mn-lt"/>
            </a:endParaRPr>
          </a:p>
        </p:txBody>
      </p:sp>
      <p:sp>
        <p:nvSpPr>
          <p:cNvPr id="702" name="Shape 702"/>
          <p:cNvSpPr txBox="1"/>
          <p:nvPr/>
        </p:nvSpPr>
        <p:spPr>
          <a:xfrm>
            <a:off x="3201213" y="3746987"/>
            <a:ext cx="2618524" cy="1541704"/>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b="1" dirty="0">
                <a:latin typeface="+mn-lt"/>
                <a:ea typeface="Calibri"/>
                <a:cs typeface="Calibri"/>
                <a:sym typeface="Calibri"/>
              </a:rPr>
              <a:t>Variant callers</a:t>
            </a:r>
          </a:p>
          <a:p>
            <a:pPr algn="ctr">
              <a:lnSpc>
                <a:spcPct val="90000"/>
              </a:lnSpc>
              <a:spcBef>
                <a:spcPts val="630"/>
              </a:spcBef>
              <a:buClr>
                <a:srgbClr val="142248"/>
              </a:buClr>
              <a:buSzPct val="25000"/>
            </a:pPr>
            <a:r>
              <a:rPr lang="en-US" sz="1800" b="1" dirty="0">
                <a:solidFill>
                  <a:srgbClr val="AA2173"/>
                </a:solidFill>
                <a:latin typeface="+mn-lt"/>
                <a:ea typeface="Calibri"/>
                <a:cs typeface="Calibri"/>
                <a:sym typeface="Calibri"/>
              </a:rPr>
              <a:t>GATK</a:t>
            </a:r>
            <a:r>
              <a:rPr lang="en-US" sz="1800" dirty="0">
                <a:solidFill>
                  <a:srgbClr val="AA2173"/>
                </a:solidFill>
                <a:latin typeface="+mn-lt"/>
                <a:ea typeface="Calibri"/>
                <a:cs typeface="Calibri"/>
                <a:sym typeface="Calibri"/>
              </a:rPr>
              <a:t> </a:t>
            </a:r>
            <a:r>
              <a:rPr lang="en-US" sz="1800" b="1" dirty="0" err="1">
                <a:solidFill>
                  <a:srgbClr val="AA2173"/>
                </a:solidFill>
                <a:latin typeface="+mn-lt"/>
                <a:ea typeface="Calibri"/>
                <a:cs typeface="Calibri"/>
                <a:sym typeface="Calibri"/>
              </a:rPr>
              <a:t>UnifiedGenotyper</a:t>
            </a:r>
            <a:r>
              <a:rPr lang="en-US" sz="1800" dirty="0">
                <a:solidFill>
                  <a:srgbClr val="AA2173"/>
                </a:solidFill>
                <a:latin typeface="+mn-lt"/>
                <a:ea typeface="Calibri"/>
                <a:cs typeface="Calibri"/>
                <a:sym typeface="Calibri"/>
              </a:rPr>
              <a:t>, </a:t>
            </a:r>
            <a:r>
              <a:rPr lang="en-US" sz="1800" b="1" dirty="0" err="1">
                <a:solidFill>
                  <a:srgbClr val="AA2173"/>
                </a:solidFill>
                <a:latin typeface="+mn-lt"/>
                <a:ea typeface="Calibri"/>
                <a:cs typeface="Calibri"/>
                <a:sym typeface="Calibri"/>
              </a:rPr>
              <a:t>Platypus.py</a:t>
            </a:r>
            <a:r>
              <a:rPr lang="en-US" sz="1800" dirty="0">
                <a:solidFill>
                  <a:srgbClr val="AA2173"/>
                </a:solidFill>
                <a:latin typeface="+mn-lt"/>
                <a:ea typeface="Calibri"/>
                <a:cs typeface="Calibri"/>
                <a:sym typeface="Calibri"/>
              </a:rPr>
              <a:t> </a:t>
            </a:r>
            <a:r>
              <a:rPr lang="en-US" sz="1800" b="1" dirty="0" err="1">
                <a:solidFill>
                  <a:srgbClr val="AA2173"/>
                </a:solidFill>
                <a:latin typeface="+mn-lt"/>
                <a:ea typeface="Calibri"/>
                <a:cs typeface="Calibri"/>
                <a:sym typeface="Calibri"/>
              </a:rPr>
              <a:t>callVariants</a:t>
            </a:r>
            <a:r>
              <a:rPr lang="en-US" sz="1800" dirty="0">
                <a:solidFill>
                  <a:srgbClr val="AA2173"/>
                </a:solidFill>
                <a:latin typeface="+mn-lt"/>
                <a:ea typeface="Calibri"/>
                <a:cs typeface="Calibri"/>
                <a:sym typeface="Calibri"/>
              </a:rPr>
              <a:t>, </a:t>
            </a:r>
            <a:r>
              <a:rPr lang="en-US" sz="1800" b="1" dirty="0" err="1">
                <a:solidFill>
                  <a:srgbClr val="AA2173"/>
                </a:solidFill>
                <a:latin typeface="+mn-lt"/>
                <a:ea typeface="Calibri"/>
                <a:cs typeface="Calibri"/>
                <a:sym typeface="Calibri"/>
              </a:rPr>
              <a:t>SAMtools</a:t>
            </a:r>
            <a:r>
              <a:rPr lang="en-US" sz="1800" dirty="0">
                <a:solidFill>
                  <a:srgbClr val="AA2173"/>
                </a:solidFill>
                <a:latin typeface="+mn-lt"/>
                <a:ea typeface="Calibri"/>
                <a:cs typeface="Calibri"/>
                <a:sym typeface="Calibri"/>
              </a:rPr>
              <a:t> </a:t>
            </a:r>
            <a:r>
              <a:rPr lang="en-US" sz="1800" b="1" dirty="0" err="1">
                <a:solidFill>
                  <a:srgbClr val="AA2173"/>
                </a:solidFill>
                <a:latin typeface="+mn-lt"/>
                <a:ea typeface="Calibri"/>
                <a:cs typeface="Calibri"/>
                <a:sym typeface="Calibri"/>
              </a:rPr>
              <a:t>mpileup</a:t>
            </a:r>
            <a:endParaRPr lang="en-US" sz="1800" b="1" dirty="0">
              <a:solidFill>
                <a:srgbClr val="AA2173"/>
              </a:solidFill>
              <a:latin typeface="+mn-lt"/>
              <a:ea typeface="Calibri"/>
              <a:cs typeface="Calibri"/>
              <a:sym typeface="Calibri"/>
            </a:endParaRPr>
          </a:p>
        </p:txBody>
      </p:sp>
      <p:sp>
        <p:nvSpPr>
          <p:cNvPr id="703" name="Shape 703"/>
          <p:cNvSpPr txBox="1"/>
          <p:nvPr/>
        </p:nvSpPr>
        <p:spPr>
          <a:xfrm>
            <a:off x="0" y="209600"/>
            <a:ext cx="9144000" cy="523200"/>
          </a:xfrm>
          <a:prstGeom prst="rect">
            <a:avLst/>
          </a:prstGeom>
          <a:noFill/>
          <a:ln>
            <a:noFill/>
          </a:ln>
        </p:spPr>
        <p:txBody>
          <a:bodyPr lIns="91395" tIns="45686" rIns="91395" bIns="45686" anchor="t" anchorCtr="0">
            <a:noAutofit/>
          </a:bodyPr>
          <a:lstStyle/>
          <a:p>
            <a:pPr algn="ctr">
              <a:buClr>
                <a:schemeClr val="lt1"/>
              </a:buClr>
              <a:buSzPct val="25000"/>
            </a:pPr>
            <a:r>
              <a:rPr lang="en-US" sz="3600" b="1" dirty="0">
                <a:latin typeface="+mn-lt"/>
                <a:ea typeface="Calibri"/>
                <a:cs typeface="Calibri"/>
                <a:sym typeface="Calibri"/>
              </a:rPr>
              <a:t>Variant Caller Workflow</a:t>
            </a:r>
            <a:endParaRPr lang="en-US" sz="4400" dirty="0">
              <a:latin typeface="+mn-lt"/>
              <a:ea typeface="Calibri"/>
              <a:cs typeface="Calibri"/>
              <a:sym typeface="Calibri"/>
            </a:endParaRPr>
          </a:p>
        </p:txBody>
      </p:sp>
      <p:cxnSp>
        <p:nvCxnSpPr>
          <p:cNvPr id="708" name="Shape 708"/>
          <p:cNvCxnSpPr/>
          <p:nvPr/>
        </p:nvCxnSpPr>
        <p:spPr>
          <a:xfrm flipH="1">
            <a:off x="6054518" y="2162432"/>
            <a:ext cx="13800" cy="2338800"/>
          </a:xfrm>
          <a:prstGeom prst="straightConnector1">
            <a:avLst/>
          </a:prstGeom>
          <a:noFill/>
          <a:ln w="25400" cap="flat" cmpd="sng">
            <a:solidFill>
              <a:srgbClr val="142248"/>
            </a:solidFill>
            <a:prstDash val="solid"/>
            <a:round/>
            <a:headEnd type="none" w="med" len="med"/>
            <a:tailEnd type="none" w="med" len="med"/>
          </a:ln>
        </p:spPr>
      </p:cxnSp>
      <p:cxnSp>
        <p:nvCxnSpPr>
          <p:cNvPr id="709" name="Shape 709"/>
          <p:cNvCxnSpPr/>
          <p:nvPr/>
        </p:nvCxnSpPr>
        <p:spPr>
          <a:xfrm>
            <a:off x="5835897" y="2173409"/>
            <a:ext cx="232500" cy="0"/>
          </a:xfrm>
          <a:prstGeom prst="straightConnector1">
            <a:avLst/>
          </a:prstGeom>
          <a:noFill/>
          <a:ln w="25400" cap="flat" cmpd="sng">
            <a:solidFill>
              <a:srgbClr val="142248"/>
            </a:solidFill>
            <a:prstDash val="solid"/>
            <a:round/>
            <a:headEnd type="none" w="med" len="med"/>
            <a:tailEnd type="none" w="med" len="med"/>
          </a:ln>
        </p:spPr>
      </p:cxnSp>
      <p:cxnSp>
        <p:nvCxnSpPr>
          <p:cNvPr id="710" name="Shape 710"/>
          <p:cNvCxnSpPr/>
          <p:nvPr/>
        </p:nvCxnSpPr>
        <p:spPr>
          <a:xfrm>
            <a:off x="5826199" y="4488408"/>
            <a:ext cx="232500" cy="0"/>
          </a:xfrm>
          <a:prstGeom prst="straightConnector1">
            <a:avLst/>
          </a:prstGeom>
          <a:noFill/>
          <a:ln w="25400" cap="flat" cmpd="sng">
            <a:solidFill>
              <a:srgbClr val="142248"/>
            </a:solidFill>
            <a:prstDash val="solid"/>
            <a:round/>
            <a:headEnd type="none" w="med" len="med"/>
            <a:tailEnd type="none" w="med" len="med"/>
          </a:ln>
        </p:spPr>
      </p:cxnSp>
      <p:cxnSp>
        <p:nvCxnSpPr>
          <p:cNvPr id="711" name="Shape 711"/>
          <p:cNvCxnSpPr>
            <a:stCxn id="700" idx="3"/>
          </p:cNvCxnSpPr>
          <p:nvPr/>
        </p:nvCxnSpPr>
        <p:spPr>
          <a:xfrm flipV="1">
            <a:off x="5832099" y="3148240"/>
            <a:ext cx="838919" cy="1"/>
          </a:xfrm>
          <a:prstGeom prst="straightConnector1">
            <a:avLst/>
          </a:prstGeom>
          <a:noFill/>
          <a:ln w="25400" cap="flat" cmpd="sng">
            <a:solidFill>
              <a:srgbClr val="142248"/>
            </a:solidFill>
            <a:prstDash val="solid"/>
            <a:round/>
            <a:headEnd type="none" w="med" len="med"/>
            <a:tailEnd type="none" w="med" len="med"/>
          </a:ln>
        </p:spPr>
      </p:cxnSp>
      <p:sp>
        <p:nvSpPr>
          <p:cNvPr id="40" name="Shape 236"/>
          <p:cNvSpPr txBox="1"/>
          <p:nvPr/>
        </p:nvSpPr>
        <p:spPr>
          <a:xfrm>
            <a:off x="3849202" y="6459036"/>
            <a:ext cx="1468696" cy="474298"/>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 New additions</a:t>
            </a:r>
          </a:p>
        </p:txBody>
      </p:sp>
      <p:sp>
        <p:nvSpPr>
          <p:cNvPr id="41" name="Shape 715"/>
          <p:cNvSpPr/>
          <p:nvPr/>
        </p:nvSpPr>
        <p:spPr>
          <a:xfrm>
            <a:off x="4260929" y="6129492"/>
            <a:ext cx="574739" cy="101296"/>
          </a:xfrm>
          <a:prstGeom prst="rect">
            <a:avLst/>
          </a:prstGeom>
          <a:solidFill>
            <a:srgbClr val="317E3D"/>
          </a:solidFill>
          <a:ln>
            <a:noFill/>
          </a:ln>
        </p:spPr>
        <p:txBody>
          <a:bodyPr lIns="91395" tIns="45686" rIns="91395" bIns="45686" anchor="ctr" anchorCtr="0">
            <a:noAutofit/>
          </a:bodyPr>
          <a:lstStyle/>
          <a:p>
            <a:pPr algn="ctr">
              <a:buClr>
                <a:srgbClr val="000000"/>
              </a:buClr>
            </a:pPr>
            <a:endParaRPr>
              <a:solidFill>
                <a:schemeClr val="lt1"/>
              </a:solidFill>
              <a:latin typeface="+mn-lt"/>
            </a:endParaRPr>
          </a:p>
        </p:txBody>
      </p:sp>
      <p:sp>
        <p:nvSpPr>
          <p:cNvPr id="42" name="Shape 219"/>
          <p:cNvSpPr txBox="1"/>
          <p:nvPr/>
        </p:nvSpPr>
        <p:spPr>
          <a:xfrm>
            <a:off x="2545061" y="6152522"/>
            <a:ext cx="1434135"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Discovery </a:t>
            </a:r>
          </a:p>
          <a:p>
            <a:pPr algn="ctr">
              <a:buClr>
                <a:srgbClr val="000000"/>
              </a:buClr>
              <a:buSzPct val="25000"/>
            </a:pPr>
            <a:r>
              <a:rPr lang="en-US" sz="1200" b="1" dirty="0"/>
              <a:t>Environment</a:t>
            </a:r>
          </a:p>
        </p:txBody>
      </p:sp>
      <p:sp>
        <p:nvSpPr>
          <p:cNvPr id="43" name="Shape 220"/>
          <p:cNvSpPr txBox="1"/>
          <p:nvPr/>
        </p:nvSpPr>
        <p:spPr>
          <a:xfrm>
            <a:off x="4089232" y="6150637"/>
            <a:ext cx="936809" cy="318600"/>
          </a:xfrm>
          <a:prstGeom prst="rect">
            <a:avLst/>
          </a:prstGeom>
          <a:noFill/>
          <a:ln>
            <a:noFill/>
          </a:ln>
        </p:spPr>
        <p:txBody>
          <a:bodyPr lIns="91395" tIns="91395" rIns="91395" bIns="91395" anchor="t" anchorCtr="0">
            <a:noAutofit/>
          </a:bodyPr>
          <a:lstStyle/>
          <a:p>
            <a:pPr>
              <a:buClr>
                <a:srgbClr val="000000"/>
              </a:buClr>
              <a:buSzPct val="25000"/>
            </a:pPr>
            <a:r>
              <a:rPr lang="en-US" sz="1200" b="1" dirty="0"/>
              <a:t>Agave API</a:t>
            </a:r>
          </a:p>
        </p:txBody>
      </p:sp>
      <p:sp>
        <p:nvSpPr>
          <p:cNvPr id="44" name="Shape 237"/>
          <p:cNvSpPr/>
          <p:nvPr/>
        </p:nvSpPr>
        <p:spPr>
          <a:xfrm>
            <a:off x="2957077" y="6124675"/>
            <a:ext cx="582360" cy="101296"/>
          </a:xfrm>
          <a:prstGeom prst="rect">
            <a:avLst/>
          </a:prstGeom>
          <a:solidFill>
            <a:srgbClr val="ED6D23"/>
          </a:solidFill>
          <a:ln>
            <a:noFill/>
          </a:ln>
        </p:spPr>
        <p:txBody>
          <a:bodyPr lIns="91395" tIns="45686" rIns="91395" bIns="45686" anchor="ctr" anchorCtr="0">
            <a:noAutofit/>
          </a:bodyPr>
          <a:lstStyle/>
          <a:p>
            <a:pPr algn="ctr">
              <a:buClr>
                <a:srgbClr val="000000"/>
              </a:buClr>
            </a:pPr>
            <a:endParaRPr>
              <a:solidFill>
                <a:srgbClr val="ED6D23"/>
              </a:solidFill>
            </a:endParaRPr>
          </a:p>
        </p:txBody>
      </p:sp>
      <p:sp>
        <p:nvSpPr>
          <p:cNvPr id="45" name="Shape 239"/>
          <p:cNvSpPr txBox="1"/>
          <p:nvPr/>
        </p:nvSpPr>
        <p:spPr>
          <a:xfrm>
            <a:off x="5260450" y="6140104"/>
            <a:ext cx="1229279"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Both </a:t>
            </a:r>
          </a:p>
          <a:p>
            <a:pPr algn="ctr">
              <a:buClr>
                <a:srgbClr val="000000"/>
              </a:buClr>
              <a:buSzPct val="25000"/>
            </a:pPr>
            <a:r>
              <a:rPr lang="en-US" sz="1200" b="1" dirty="0"/>
              <a:t>(DE &amp; Agave)</a:t>
            </a:r>
          </a:p>
        </p:txBody>
      </p:sp>
      <p:sp>
        <p:nvSpPr>
          <p:cNvPr id="46" name="Shape 240"/>
          <p:cNvSpPr/>
          <p:nvPr/>
        </p:nvSpPr>
        <p:spPr>
          <a:xfrm>
            <a:off x="5566924" y="6123713"/>
            <a:ext cx="574739" cy="101296"/>
          </a:xfrm>
          <a:prstGeom prst="rect">
            <a:avLst/>
          </a:prstGeom>
          <a:solidFill>
            <a:srgbClr val="AA2173"/>
          </a:solidFill>
          <a:ln>
            <a:noFill/>
          </a:ln>
        </p:spPr>
        <p:txBody>
          <a:bodyPr lIns="91395" tIns="45686" rIns="91395" bIns="45686" anchor="ctr" anchorCtr="0">
            <a:noAutofit/>
          </a:bodyPr>
          <a:lstStyle/>
          <a:p>
            <a:pPr algn="ctr">
              <a:buClr>
                <a:srgbClr val="000000"/>
              </a:buClr>
            </a:pPr>
            <a:endParaRPr>
              <a:solidFill>
                <a:schemeClr val="lt1"/>
              </a:solidFill>
            </a:endParaRPr>
          </a:p>
        </p:txBody>
      </p:sp>
      <p:sp>
        <p:nvSpPr>
          <p:cNvPr id="34" name="Shape 675"/>
          <p:cNvSpPr/>
          <p:nvPr/>
        </p:nvSpPr>
        <p:spPr>
          <a:xfrm>
            <a:off x="4420187" y="2568974"/>
            <a:ext cx="205500" cy="165759"/>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36" name="Shape 675"/>
          <p:cNvSpPr/>
          <p:nvPr/>
        </p:nvSpPr>
        <p:spPr>
          <a:xfrm>
            <a:off x="4420187" y="3564572"/>
            <a:ext cx="205500" cy="165759"/>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grpSp>
        <p:nvGrpSpPr>
          <p:cNvPr id="705" name="Shape 705"/>
          <p:cNvGrpSpPr/>
          <p:nvPr/>
        </p:nvGrpSpPr>
        <p:grpSpPr>
          <a:xfrm>
            <a:off x="6599767" y="1092200"/>
            <a:ext cx="982483" cy="4825715"/>
            <a:chOff x="925963" y="0"/>
            <a:chExt cx="911235" cy="4795977"/>
          </a:xfrm>
        </p:grpSpPr>
        <p:sp>
          <p:nvSpPr>
            <p:cNvPr id="706" name="Shape 706"/>
            <p:cNvSpPr/>
            <p:nvPr/>
          </p:nvSpPr>
          <p:spPr>
            <a:xfrm rot="-5400000">
              <a:off x="-1016407" y="1942370"/>
              <a:ext cx="4795977" cy="911235"/>
            </a:xfrm>
            <a:prstGeom prst="rect">
              <a:avLst/>
            </a:prstGeom>
            <a:solidFill>
              <a:srgbClr val="317E3D"/>
            </a:solidFill>
            <a:ln w="9525" cap="flat" cmpd="sng">
              <a:noFill/>
              <a:prstDash val="solid"/>
              <a:round/>
              <a:headEnd type="none" w="med" len="med"/>
              <a:tailEnd type="none" w="med" len="med"/>
            </a:ln>
          </p:spPr>
          <p:txBody>
            <a:bodyPr lIns="91425" tIns="91425" rIns="91425" bIns="91425" anchor="ctr" anchorCtr="0">
              <a:noAutofit/>
            </a:bodyPr>
            <a:lstStyle/>
            <a:p>
              <a:pPr>
                <a:buClr>
                  <a:srgbClr val="000000"/>
                </a:buClr>
              </a:pPr>
              <a:endParaRPr>
                <a:solidFill>
                  <a:srgbClr val="FFFFFF"/>
                </a:solidFill>
                <a:latin typeface="+mn-lt"/>
              </a:endParaRPr>
            </a:p>
          </p:txBody>
        </p:sp>
        <p:sp>
          <p:nvSpPr>
            <p:cNvPr id="707" name="Shape 707"/>
            <p:cNvSpPr/>
            <p:nvPr/>
          </p:nvSpPr>
          <p:spPr>
            <a:xfrm rot="-5400000">
              <a:off x="-1016407" y="1942370"/>
              <a:ext cx="4795977" cy="911235"/>
            </a:xfrm>
            <a:prstGeom prst="rect">
              <a:avLst/>
            </a:prstGeom>
            <a:solidFill>
              <a:srgbClr val="317E3D"/>
            </a:solidFill>
            <a:ln>
              <a:noFill/>
            </a:ln>
          </p:spPr>
          <p:txBody>
            <a:bodyPr lIns="24750" tIns="24750" rIns="24750" bIns="24750" anchor="ctr" anchorCtr="0">
              <a:noAutofit/>
            </a:bodyPr>
            <a:lstStyle/>
            <a:p>
              <a:pPr algn="ctr">
                <a:lnSpc>
                  <a:spcPct val="90000"/>
                </a:lnSpc>
                <a:buClr>
                  <a:schemeClr val="dk1"/>
                </a:buClr>
                <a:buSzPct val="25000"/>
              </a:pPr>
              <a:r>
                <a:rPr lang="en-US" sz="3600">
                  <a:solidFill>
                    <a:srgbClr val="FFFFFF"/>
                  </a:solidFill>
                  <a:latin typeface="+mn-lt"/>
                  <a:ea typeface="Calibri"/>
                  <a:cs typeface="Calibri"/>
                  <a:sym typeface="Calibri"/>
                </a:rPr>
                <a:t>Agave API</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198437"/>
            <a:ext cx="8229600" cy="1143000"/>
          </a:xfrm>
          <a:prstGeom prst="rect">
            <a:avLst/>
          </a:prstGeom>
        </p:spPr>
        <p:txBody>
          <a:bodyPr lIns="91395" tIns="91395" rIns="91395" bIns="91395" anchor="ctr" anchorCtr="0">
            <a:noAutofit/>
          </a:bodyPr>
          <a:lstStyle/>
          <a:p>
            <a:r>
              <a:rPr lang="en-US" b="1" dirty="0">
                <a:latin typeface="+mn-lt"/>
              </a:rPr>
              <a:t>Data Life Cycle</a:t>
            </a:r>
          </a:p>
        </p:txBody>
      </p:sp>
      <p:grpSp>
        <p:nvGrpSpPr>
          <p:cNvPr id="54" name="Shape 54"/>
          <p:cNvGrpSpPr/>
          <p:nvPr/>
        </p:nvGrpSpPr>
        <p:grpSpPr>
          <a:xfrm>
            <a:off x="2977606" y="2188094"/>
            <a:ext cx="2994800" cy="2798797"/>
            <a:chOff x="3300856" y="2709397"/>
            <a:chExt cx="2427888" cy="2312100"/>
          </a:xfrm>
        </p:grpSpPr>
        <p:sp>
          <p:nvSpPr>
            <p:cNvPr id="55" name="Shape 55"/>
            <p:cNvSpPr/>
            <p:nvPr/>
          </p:nvSpPr>
          <p:spPr>
            <a:xfrm>
              <a:off x="3415144" y="2709397"/>
              <a:ext cx="2313600" cy="2312100"/>
            </a:xfrm>
            <a:prstGeom prst="donut">
              <a:avLst>
                <a:gd name="adj" fmla="val 5853"/>
              </a:avLst>
            </a:prstGeom>
            <a:solidFill>
              <a:srgbClr val="1F497D"/>
            </a:solidFill>
            <a:ln>
              <a:noFill/>
            </a:ln>
          </p:spPr>
          <p:txBody>
            <a:bodyPr lIns="91425" tIns="45700" rIns="91425" bIns="45700" anchor="ctr" anchorCtr="0">
              <a:noAutofit/>
            </a:bodyPr>
            <a:lstStyle/>
            <a:p>
              <a:pPr algn="ctr">
                <a:buClr>
                  <a:srgbClr val="000000"/>
                </a:buClr>
              </a:pPr>
              <a:endParaRPr>
                <a:latin typeface="+mn-lt"/>
                <a:cs typeface="Calibri"/>
              </a:endParaRPr>
            </a:p>
          </p:txBody>
        </p:sp>
        <p:sp>
          <p:nvSpPr>
            <p:cNvPr id="56" name="Shape 56"/>
            <p:cNvSpPr/>
            <p:nvPr/>
          </p:nvSpPr>
          <p:spPr>
            <a:xfrm>
              <a:off x="5029200" y="4585853"/>
              <a:ext cx="274200" cy="274200"/>
            </a:xfrm>
            <a:prstGeom prst="rtTriangle">
              <a:avLst/>
            </a:prstGeom>
            <a:solidFill>
              <a:srgbClr val="1F497D"/>
            </a:solidFill>
            <a:ln>
              <a:noFill/>
            </a:ln>
          </p:spPr>
          <p:txBody>
            <a:bodyPr lIns="91425" tIns="45700" rIns="91425" bIns="45700" anchor="ctr" anchorCtr="0">
              <a:noAutofit/>
            </a:bodyPr>
            <a:lstStyle/>
            <a:p>
              <a:pPr algn="ctr">
                <a:buClr>
                  <a:srgbClr val="000000"/>
                </a:buClr>
              </a:pPr>
              <a:endParaRPr>
                <a:solidFill>
                  <a:srgbClr val="FFFFFF"/>
                </a:solidFill>
                <a:latin typeface="+mn-lt"/>
                <a:cs typeface="Calibri"/>
              </a:endParaRPr>
            </a:p>
          </p:txBody>
        </p:sp>
        <p:sp>
          <p:nvSpPr>
            <p:cNvPr id="57" name="Shape 57"/>
            <p:cNvSpPr/>
            <p:nvPr/>
          </p:nvSpPr>
          <p:spPr>
            <a:xfrm rot="-5985667">
              <a:off x="4870800" y="2730835"/>
              <a:ext cx="274270" cy="274270"/>
            </a:xfrm>
            <a:prstGeom prst="rtTriangle">
              <a:avLst/>
            </a:prstGeom>
            <a:solidFill>
              <a:srgbClr val="1F497D"/>
            </a:solidFill>
            <a:ln>
              <a:noFill/>
            </a:ln>
          </p:spPr>
          <p:txBody>
            <a:bodyPr lIns="91425" tIns="45700" rIns="91425" bIns="45700" anchor="ctr" anchorCtr="0">
              <a:noAutofit/>
            </a:bodyPr>
            <a:lstStyle/>
            <a:p>
              <a:pPr algn="ctr">
                <a:buClr>
                  <a:srgbClr val="000000"/>
                </a:buClr>
              </a:pPr>
              <a:endParaRPr>
                <a:solidFill>
                  <a:srgbClr val="FFFFFF"/>
                </a:solidFill>
                <a:latin typeface="+mn-lt"/>
                <a:cs typeface="Calibri"/>
              </a:endParaRPr>
            </a:p>
          </p:txBody>
        </p:sp>
        <p:sp>
          <p:nvSpPr>
            <p:cNvPr id="58" name="Shape 58"/>
            <p:cNvSpPr/>
            <p:nvPr/>
          </p:nvSpPr>
          <p:spPr>
            <a:xfrm rot="8251919">
              <a:off x="3357653" y="3784466"/>
              <a:ext cx="273705" cy="274553"/>
            </a:xfrm>
            <a:prstGeom prst="rtTriangle">
              <a:avLst/>
            </a:prstGeom>
            <a:solidFill>
              <a:srgbClr val="1F497D"/>
            </a:solidFill>
            <a:ln>
              <a:noFill/>
            </a:ln>
          </p:spPr>
          <p:txBody>
            <a:bodyPr lIns="91425" tIns="45700" rIns="91425" bIns="45700" anchor="ctr" anchorCtr="0">
              <a:noAutofit/>
            </a:bodyPr>
            <a:lstStyle/>
            <a:p>
              <a:pPr algn="ctr">
                <a:buClr>
                  <a:srgbClr val="000000"/>
                </a:buClr>
              </a:pPr>
              <a:endParaRPr>
                <a:solidFill>
                  <a:srgbClr val="FFFFFF"/>
                </a:solidFill>
                <a:latin typeface="+mn-lt"/>
                <a:cs typeface="Calibri"/>
              </a:endParaRPr>
            </a:p>
          </p:txBody>
        </p:sp>
      </p:grpSp>
      <p:sp>
        <p:nvSpPr>
          <p:cNvPr id="59" name="Shape 59"/>
          <p:cNvSpPr txBox="1"/>
          <p:nvPr/>
        </p:nvSpPr>
        <p:spPr>
          <a:xfrm>
            <a:off x="479029" y="3511659"/>
            <a:ext cx="2303700" cy="1033200"/>
          </a:xfrm>
          <a:prstGeom prst="rect">
            <a:avLst/>
          </a:prstGeom>
          <a:solidFill>
            <a:srgbClr val="F0F0F0"/>
          </a:solidFill>
          <a:ln w="19050" cap="flat" cmpd="sng">
            <a:solidFill>
              <a:srgbClr val="142248"/>
            </a:solidFill>
            <a:prstDash val="solid"/>
            <a:bevel/>
            <a:headEnd type="none" w="med" len="med"/>
            <a:tailEnd type="none" w="med" len="med"/>
          </a:ln>
        </p:spPr>
        <p:txBody>
          <a:bodyPr lIns="11421" tIns="11421" rIns="11421" bIns="11421" anchor="ctr" anchorCtr="0">
            <a:noAutofit/>
          </a:bodyPr>
          <a:lstStyle/>
          <a:p>
            <a:pPr>
              <a:lnSpc>
                <a:spcPct val="90000"/>
              </a:lnSpc>
              <a:buClr>
                <a:srgbClr val="000000"/>
              </a:buClr>
            </a:pPr>
            <a:endParaRPr sz="1800">
              <a:latin typeface="+mn-lt"/>
              <a:ea typeface="Calibri"/>
              <a:cs typeface="Calibri"/>
              <a:sym typeface="Calibri"/>
            </a:endParaRPr>
          </a:p>
          <a:p>
            <a:pPr algn="ctr">
              <a:lnSpc>
                <a:spcPct val="90000"/>
              </a:lnSpc>
              <a:spcBef>
                <a:spcPts val="1260"/>
              </a:spcBef>
              <a:buClr>
                <a:srgbClr val="000000"/>
              </a:buClr>
            </a:pPr>
            <a:endParaRPr sz="1800">
              <a:latin typeface="+mn-lt"/>
              <a:ea typeface="Calibri"/>
              <a:cs typeface="Calibri"/>
              <a:sym typeface="Calibri"/>
            </a:endParaRPr>
          </a:p>
        </p:txBody>
      </p:sp>
      <p:sp>
        <p:nvSpPr>
          <p:cNvPr id="60" name="Shape 60"/>
          <p:cNvSpPr txBox="1"/>
          <p:nvPr/>
        </p:nvSpPr>
        <p:spPr>
          <a:xfrm>
            <a:off x="487680" y="3940646"/>
            <a:ext cx="2327700" cy="444300"/>
          </a:xfrm>
          <a:prstGeom prst="rect">
            <a:avLst/>
          </a:prstGeom>
          <a:noFill/>
          <a:ln>
            <a:noFill/>
          </a:ln>
        </p:spPr>
        <p:txBody>
          <a:bodyPr lIns="11421" tIns="11421" rIns="11421" bIns="11421" anchor="ctr" anchorCtr="0">
            <a:noAutofit/>
          </a:bodyPr>
          <a:lstStyle/>
          <a:p>
            <a:pPr algn="ctr">
              <a:lnSpc>
                <a:spcPct val="90000"/>
              </a:lnSpc>
              <a:buClr>
                <a:srgbClr val="000000"/>
              </a:buClr>
              <a:buSzPct val="25000"/>
            </a:pPr>
            <a:r>
              <a:rPr lang="en-US">
                <a:latin typeface="+mn-lt"/>
                <a:cs typeface="Calibri"/>
              </a:rPr>
              <a:t>Data Commons Repository (DCR), NCBI-SRA</a:t>
            </a:r>
          </a:p>
        </p:txBody>
      </p:sp>
      <p:sp>
        <p:nvSpPr>
          <p:cNvPr id="61" name="Shape 61"/>
          <p:cNvSpPr txBox="1"/>
          <p:nvPr/>
        </p:nvSpPr>
        <p:spPr>
          <a:xfrm>
            <a:off x="713919" y="3559257"/>
            <a:ext cx="1795200" cy="457500"/>
          </a:xfrm>
          <a:prstGeom prst="rect">
            <a:avLst/>
          </a:prstGeom>
          <a:noFill/>
          <a:ln>
            <a:noFill/>
          </a:ln>
        </p:spPr>
        <p:txBody>
          <a:bodyPr lIns="91395" tIns="45686" rIns="91395" bIns="45686" anchor="t" anchorCtr="0">
            <a:noAutofit/>
          </a:bodyPr>
          <a:lstStyle/>
          <a:p>
            <a:pPr algn="ctr">
              <a:buClr>
                <a:srgbClr val="000000"/>
              </a:buClr>
              <a:buSzPct val="25000"/>
            </a:pPr>
            <a:r>
              <a:rPr lang="en-US" sz="1800" b="1">
                <a:latin typeface="+mn-lt"/>
                <a:ea typeface="Calibri"/>
                <a:cs typeface="Calibri"/>
                <a:sym typeface="Calibri"/>
              </a:rPr>
              <a:t>Publication</a:t>
            </a:r>
          </a:p>
        </p:txBody>
      </p:sp>
      <p:sp>
        <p:nvSpPr>
          <p:cNvPr id="62" name="Shape 62"/>
          <p:cNvSpPr txBox="1"/>
          <p:nvPr/>
        </p:nvSpPr>
        <p:spPr>
          <a:xfrm>
            <a:off x="3121192" y="5368875"/>
            <a:ext cx="2901600" cy="1033200"/>
          </a:xfrm>
          <a:prstGeom prst="rect">
            <a:avLst/>
          </a:prstGeom>
          <a:solidFill>
            <a:srgbClr val="F0F0F0"/>
          </a:solidFill>
          <a:ln w="19050" cap="flat" cmpd="sng">
            <a:solidFill>
              <a:srgbClr val="142248"/>
            </a:solidFill>
            <a:prstDash val="solid"/>
            <a:bevel/>
            <a:headEnd type="none" w="med" len="med"/>
            <a:tailEnd type="none" w="med" len="med"/>
          </a:ln>
        </p:spPr>
        <p:txBody>
          <a:bodyPr lIns="11421" tIns="11421" rIns="11421" bIns="11421" anchor="ctr" anchorCtr="0">
            <a:noAutofit/>
          </a:bodyPr>
          <a:lstStyle/>
          <a:p>
            <a:pPr>
              <a:lnSpc>
                <a:spcPct val="90000"/>
              </a:lnSpc>
              <a:buClr>
                <a:srgbClr val="000000"/>
              </a:buClr>
            </a:pPr>
            <a:endParaRPr sz="1800">
              <a:latin typeface="+mn-lt"/>
              <a:ea typeface="Calibri"/>
              <a:cs typeface="Calibri"/>
              <a:sym typeface="Calibri"/>
            </a:endParaRPr>
          </a:p>
          <a:p>
            <a:pPr algn="ctr">
              <a:lnSpc>
                <a:spcPct val="90000"/>
              </a:lnSpc>
              <a:spcBef>
                <a:spcPts val="1260"/>
              </a:spcBef>
              <a:buClr>
                <a:srgbClr val="000000"/>
              </a:buClr>
            </a:pPr>
            <a:endParaRPr sz="1800">
              <a:latin typeface="+mn-lt"/>
              <a:ea typeface="Calibri"/>
              <a:cs typeface="Calibri"/>
              <a:sym typeface="Calibri"/>
            </a:endParaRPr>
          </a:p>
        </p:txBody>
      </p:sp>
      <p:sp>
        <p:nvSpPr>
          <p:cNvPr id="63" name="Shape 63"/>
          <p:cNvSpPr txBox="1"/>
          <p:nvPr/>
        </p:nvSpPr>
        <p:spPr>
          <a:xfrm>
            <a:off x="3279883" y="5793275"/>
            <a:ext cx="2566500" cy="462000"/>
          </a:xfrm>
          <a:prstGeom prst="rect">
            <a:avLst/>
          </a:prstGeom>
          <a:noFill/>
          <a:ln>
            <a:noFill/>
          </a:ln>
        </p:spPr>
        <p:txBody>
          <a:bodyPr lIns="11421" tIns="11421" rIns="11421" bIns="11421" anchor="ctr" anchorCtr="0">
            <a:noAutofit/>
          </a:bodyPr>
          <a:lstStyle/>
          <a:p>
            <a:pPr algn="ctr">
              <a:lnSpc>
                <a:spcPct val="90000"/>
              </a:lnSpc>
              <a:buClr>
                <a:srgbClr val="000000"/>
              </a:buClr>
              <a:buSzPct val="25000"/>
            </a:pPr>
            <a:r>
              <a:rPr lang="en-US">
                <a:latin typeface="+mn-lt"/>
                <a:cs typeface="Calibri"/>
              </a:rPr>
              <a:t>Community Data folders, Data Commons, quick share links</a:t>
            </a:r>
          </a:p>
        </p:txBody>
      </p:sp>
      <p:sp>
        <p:nvSpPr>
          <p:cNvPr id="64" name="Shape 64"/>
          <p:cNvSpPr txBox="1"/>
          <p:nvPr/>
        </p:nvSpPr>
        <p:spPr>
          <a:xfrm>
            <a:off x="3660883" y="5416474"/>
            <a:ext cx="1795200" cy="457500"/>
          </a:xfrm>
          <a:prstGeom prst="rect">
            <a:avLst/>
          </a:prstGeom>
          <a:noFill/>
          <a:ln>
            <a:noFill/>
          </a:ln>
        </p:spPr>
        <p:txBody>
          <a:bodyPr lIns="91395" tIns="45686" rIns="91395" bIns="45686" anchor="t" anchorCtr="0">
            <a:noAutofit/>
          </a:bodyPr>
          <a:lstStyle/>
          <a:p>
            <a:pPr algn="ctr">
              <a:buClr>
                <a:srgbClr val="000000"/>
              </a:buClr>
              <a:buSzPct val="25000"/>
            </a:pPr>
            <a:r>
              <a:rPr lang="en-US" sz="1800" b="1">
                <a:latin typeface="+mn-lt"/>
                <a:ea typeface="Calibri"/>
                <a:cs typeface="Calibri"/>
                <a:sym typeface="Calibri"/>
              </a:rPr>
              <a:t>Sharing</a:t>
            </a:r>
          </a:p>
        </p:txBody>
      </p:sp>
      <p:sp>
        <p:nvSpPr>
          <p:cNvPr id="65" name="Shape 65"/>
          <p:cNvSpPr txBox="1"/>
          <p:nvPr/>
        </p:nvSpPr>
        <p:spPr>
          <a:xfrm>
            <a:off x="6280238" y="3513615"/>
            <a:ext cx="2462191" cy="1316794"/>
          </a:xfrm>
          <a:prstGeom prst="rect">
            <a:avLst/>
          </a:prstGeom>
          <a:solidFill>
            <a:srgbClr val="F0F0F0"/>
          </a:solidFill>
          <a:ln w="19050" cap="flat" cmpd="sng">
            <a:solidFill>
              <a:srgbClr val="142248"/>
            </a:solidFill>
            <a:prstDash val="solid"/>
            <a:bevel/>
            <a:headEnd type="none" w="med" len="med"/>
            <a:tailEnd type="none" w="med" len="med"/>
          </a:ln>
        </p:spPr>
        <p:txBody>
          <a:bodyPr lIns="11421" tIns="11421" rIns="11421" bIns="11421" anchor="ctr" anchorCtr="0">
            <a:noAutofit/>
          </a:bodyPr>
          <a:lstStyle/>
          <a:p>
            <a:pPr>
              <a:lnSpc>
                <a:spcPct val="90000"/>
              </a:lnSpc>
              <a:buClr>
                <a:srgbClr val="000000"/>
              </a:buClr>
            </a:pPr>
            <a:endParaRPr sz="1800">
              <a:latin typeface="+mn-lt"/>
              <a:ea typeface="Calibri"/>
              <a:cs typeface="Calibri"/>
              <a:sym typeface="Calibri"/>
            </a:endParaRPr>
          </a:p>
          <a:p>
            <a:pPr algn="ctr">
              <a:lnSpc>
                <a:spcPct val="90000"/>
              </a:lnSpc>
              <a:spcBef>
                <a:spcPts val="1260"/>
              </a:spcBef>
              <a:buClr>
                <a:srgbClr val="000000"/>
              </a:buClr>
            </a:pPr>
            <a:endParaRPr sz="1800">
              <a:latin typeface="+mn-lt"/>
              <a:ea typeface="Calibri"/>
              <a:cs typeface="Calibri"/>
              <a:sym typeface="Calibri"/>
            </a:endParaRPr>
          </a:p>
        </p:txBody>
      </p:sp>
      <p:sp>
        <p:nvSpPr>
          <p:cNvPr id="66" name="Shape 66"/>
          <p:cNvSpPr txBox="1"/>
          <p:nvPr/>
        </p:nvSpPr>
        <p:spPr>
          <a:xfrm>
            <a:off x="6486797" y="3893856"/>
            <a:ext cx="2099400" cy="764100"/>
          </a:xfrm>
          <a:prstGeom prst="rect">
            <a:avLst/>
          </a:prstGeom>
          <a:noFill/>
          <a:ln>
            <a:noFill/>
          </a:ln>
        </p:spPr>
        <p:txBody>
          <a:bodyPr lIns="11421" tIns="11421" rIns="11421" bIns="11421" anchor="ctr" anchorCtr="0">
            <a:noAutofit/>
          </a:bodyPr>
          <a:lstStyle/>
          <a:p>
            <a:pPr algn="ctr">
              <a:lnSpc>
                <a:spcPct val="90000"/>
              </a:lnSpc>
              <a:buClr>
                <a:srgbClr val="000000"/>
              </a:buClr>
              <a:buSzPct val="25000"/>
            </a:pPr>
            <a:r>
              <a:rPr lang="en-US">
                <a:latin typeface="+mn-lt"/>
                <a:cs typeface="Calibri"/>
              </a:rPr>
              <a:t>Discovery Environment, Atmosphere, Agave API, BisQue, DNA Subway</a:t>
            </a:r>
          </a:p>
        </p:txBody>
      </p:sp>
      <p:sp>
        <p:nvSpPr>
          <p:cNvPr id="67" name="Shape 67"/>
          <p:cNvSpPr txBox="1"/>
          <p:nvPr/>
        </p:nvSpPr>
        <p:spPr>
          <a:xfrm>
            <a:off x="6722018" y="3559239"/>
            <a:ext cx="1549500" cy="489000"/>
          </a:xfrm>
          <a:prstGeom prst="rect">
            <a:avLst/>
          </a:prstGeom>
          <a:noFill/>
          <a:ln>
            <a:noFill/>
          </a:ln>
        </p:spPr>
        <p:txBody>
          <a:bodyPr lIns="91395" tIns="45686" rIns="91395" bIns="45686" anchor="t" anchorCtr="0">
            <a:noAutofit/>
          </a:bodyPr>
          <a:lstStyle/>
          <a:p>
            <a:pPr algn="ctr">
              <a:buClr>
                <a:srgbClr val="000000"/>
              </a:buClr>
              <a:buSzPct val="25000"/>
            </a:pPr>
            <a:r>
              <a:rPr lang="en-US" sz="1800" b="1">
                <a:latin typeface="+mn-lt"/>
                <a:ea typeface="Calibri"/>
                <a:cs typeface="Calibri"/>
                <a:sym typeface="Calibri"/>
              </a:rPr>
              <a:t>Analysis</a:t>
            </a:r>
          </a:p>
        </p:txBody>
      </p:sp>
      <p:sp>
        <p:nvSpPr>
          <p:cNvPr id="68" name="Shape 68"/>
          <p:cNvSpPr txBox="1"/>
          <p:nvPr/>
        </p:nvSpPr>
        <p:spPr>
          <a:xfrm>
            <a:off x="3737559" y="2936040"/>
            <a:ext cx="1597846" cy="1275278"/>
          </a:xfrm>
          <a:prstGeom prst="rect">
            <a:avLst/>
          </a:prstGeom>
          <a:solidFill>
            <a:srgbClr val="F0F0F0"/>
          </a:solidFill>
          <a:ln w="19050" cap="flat" cmpd="sng">
            <a:solidFill>
              <a:srgbClr val="142248"/>
            </a:solidFill>
            <a:prstDash val="solid"/>
            <a:bevel/>
            <a:headEnd type="none" w="med" len="med"/>
            <a:tailEnd type="none" w="med" len="med"/>
          </a:ln>
        </p:spPr>
        <p:txBody>
          <a:bodyPr lIns="11421" tIns="11421" rIns="11421" bIns="11421" anchor="ctr" anchorCtr="0">
            <a:noAutofit/>
          </a:bodyPr>
          <a:lstStyle/>
          <a:p>
            <a:pPr>
              <a:lnSpc>
                <a:spcPct val="90000"/>
              </a:lnSpc>
              <a:buClr>
                <a:srgbClr val="000000"/>
              </a:buClr>
            </a:pPr>
            <a:endParaRPr sz="1800">
              <a:latin typeface="+mn-lt"/>
              <a:ea typeface="Calibri"/>
              <a:cs typeface="Calibri"/>
              <a:sym typeface="Calibri"/>
            </a:endParaRPr>
          </a:p>
          <a:p>
            <a:pPr algn="ctr">
              <a:lnSpc>
                <a:spcPct val="90000"/>
              </a:lnSpc>
              <a:spcBef>
                <a:spcPts val="1260"/>
              </a:spcBef>
              <a:buClr>
                <a:srgbClr val="000000"/>
              </a:buClr>
            </a:pPr>
            <a:endParaRPr sz="1800">
              <a:latin typeface="+mn-lt"/>
              <a:ea typeface="Calibri"/>
              <a:cs typeface="Calibri"/>
              <a:sym typeface="Calibri"/>
            </a:endParaRPr>
          </a:p>
        </p:txBody>
      </p:sp>
      <p:sp>
        <p:nvSpPr>
          <p:cNvPr id="69" name="Shape 69"/>
          <p:cNvSpPr txBox="1"/>
          <p:nvPr/>
        </p:nvSpPr>
        <p:spPr>
          <a:xfrm>
            <a:off x="3743560" y="3465540"/>
            <a:ext cx="1614492" cy="548399"/>
          </a:xfrm>
          <a:prstGeom prst="rect">
            <a:avLst/>
          </a:prstGeom>
          <a:noFill/>
          <a:ln>
            <a:noFill/>
          </a:ln>
        </p:spPr>
        <p:txBody>
          <a:bodyPr lIns="11421" tIns="11421" rIns="11421" bIns="11421" anchor="ctr" anchorCtr="0">
            <a:noAutofit/>
          </a:bodyPr>
          <a:lstStyle/>
          <a:p>
            <a:pPr algn="ctr">
              <a:lnSpc>
                <a:spcPct val="90000"/>
              </a:lnSpc>
              <a:buClr>
                <a:srgbClr val="000000"/>
              </a:buClr>
              <a:buSzPct val="25000"/>
            </a:pPr>
            <a:r>
              <a:rPr lang="en-US" dirty="0">
                <a:latin typeface="+mn-lt"/>
                <a:cs typeface="Calibri"/>
              </a:rPr>
              <a:t>Add, delete, copy; metadata templates; bulk metadata</a:t>
            </a:r>
          </a:p>
        </p:txBody>
      </p:sp>
      <p:sp>
        <p:nvSpPr>
          <p:cNvPr id="70" name="Shape 70"/>
          <p:cNvSpPr txBox="1"/>
          <p:nvPr/>
        </p:nvSpPr>
        <p:spPr>
          <a:xfrm>
            <a:off x="3923825" y="2976928"/>
            <a:ext cx="1245300" cy="444300"/>
          </a:xfrm>
          <a:prstGeom prst="rect">
            <a:avLst/>
          </a:prstGeom>
          <a:noFill/>
          <a:ln>
            <a:noFill/>
          </a:ln>
        </p:spPr>
        <p:txBody>
          <a:bodyPr lIns="91395" tIns="45686" rIns="91395" bIns="45686" anchor="t" anchorCtr="0">
            <a:noAutofit/>
          </a:bodyPr>
          <a:lstStyle/>
          <a:p>
            <a:pPr algn="ctr">
              <a:buClr>
                <a:srgbClr val="000000"/>
              </a:buClr>
              <a:buSzPct val="25000"/>
            </a:pPr>
            <a:r>
              <a:rPr lang="en-US" sz="1800" b="1">
                <a:latin typeface="+mn-lt"/>
                <a:ea typeface="Calibri"/>
                <a:cs typeface="Calibri"/>
                <a:sym typeface="Calibri"/>
              </a:rPr>
              <a:t>Metadata</a:t>
            </a:r>
          </a:p>
        </p:txBody>
      </p:sp>
      <p:sp>
        <p:nvSpPr>
          <p:cNvPr id="71" name="Shape 71"/>
          <p:cNvSpPr txBox="1"/>
          <p:nvPr/>
        </p:nvSpPr>
        <p:spPr>
          <a:xfrm>
            <a:off x="5752294" y="1354532"/>
            <a:ext cx="2303700" cy="1033199"/>
          </a:xfrm>
          <a:prstGeom prst="rect">
            <a:avLst/>
          </a:prstGeom>
          <a:solidFill>
            <a:srgbClr val="F0F0F0"/>
          </a:solidFill>
          <a:ln w="19050" cap="flat" cmpd="sng">
            <a:solidFill>
              <a:srgbClr val="142248"/>
            </a:solidFill>
            <a:prstDash val="solid"/>
            <a:bevel/>
            <a:headEnd type="none" w="med" len="med"/>
            <a:tailEnd type="none" w="med" len="med"/>
          </a:ln>
        </p:spPr>
        <p:txBody>
          <a:bodyPr lIns="11421" tIns="11421" rIns="11421" bIns="11421" anchor="ctr" anchorCtr="0">
            <a:noAutofit/>
          </a:bodyPr>
          <a:lstStyle/>
          <a:p>
            <a:pPr>
              <a:lnSpc>
                <a:spcPct val="90000"/>
              </a:lnSpc>
              <a:buClr>
                <a:srgbClr val="000000"/>
              </a:buClr>
            </a:pPr>
            <a:endParaRPr sz="1800">
              <a:latin typeface="+mn-lt"/>
              <a:ea typeface="Calibri"/>
              <a:cs typeface="Calibri"/>
              <a:sym typeface="Calibri"/>
            </a:endParaRPr>
          </a:p>
          <a:p>
            <a:pPr algn="ctr">
              <a:lnSpc>
                <a:spcPct val="90000"/>
              </a:lnSpc>
              <a:spcBef>
                <a:spcPts val="1260"/>
              </a:spcBef>
              <a:buClr>
                <a:srgbClr val="000000"/>
              </a:buClr>
            </a:pPr>
            <a:endParaRPr sz="1800">
              <a:latin typeface="+mn-lt"/>
              <a:ea typeface="Calibri"/>
              <a:cs typeface="Calibri"/>
              <a:sym typeface="Calibri"/>
            </a:endParaRPr>
          </a:p>
        </p:txBody>
      </p:sp>
      <p:sp>
        <p:nvSpPr>
          <p:cNvPr id="72" name="Shape 72"/>
          <p:cNvSpPr txBox="1"/>
          <p:nvPr/>
        </p:nvSpPr>
        <p:spPr>
          <a:xfrm>
            <a:off x="5760945" y="1783517"/>
            <a:ext cx="2327700" cy="444300"/>
          </a:xfrm>
          <a:prstGeom prst="rect">
            <a:avLst/>
          </a:prstGeom>
          <a:noFill/>
          <a:ln>
            <a:noFill/>
          </a:ln>
        </p:spPr>
        <p:txBody>
          <a:bodyPr lIns="11421" tIns="11421" rIns="11421" bIns="11421" anchor="ctr" anchorCtr="0">
            <a:noAutofit/>
          </a:bodyPr>
          <a:lstStyle/>
          <a:p>
            <a:pPr algn="ctr">
              <a:lnSpc>
                <a:spcPct val="90000"/>
              </a:lnSpc>
              <a:buClr>
                <a:srgbClr val="000000"/>
              </a:buClr>
              <a:buSzPct val="25000"/>
            </a:pPr>
            <a:r>
              <a:rPr lang="en-US">
                <a:latin typeface="+mn-lt"/>
                <a:cs typeface="Calibri"/>
              </a:rPr>
              <a:t>Discovery Environment, iCommands, Cyberduck</a:t>
            </a:r>
          </a:p>
        </p:txBody>
      </p:sp>
      <p:sp>
        <p:nvSpPr>
          <p:cNvPr id="73" name="Shape 73"/>
          <p:cNvSpPr txBox="1"/>
          <p:nvPr/>
        </p:nvSpPr>
        <p:spPr>
          <a:xfrm>
            <a:off x="5987187" y="1402127"/>
            <a:ext cx="1795199" cy="457500"/>
          </a:xfrm>
          <a:prstGeom prst="rect">
            <a:avLst/>
          </a:prstGeom>
          <a:noFill/>
          <a:ln>
            <a:noFill/>
          </a:ln>
        </p:spPr>
        <p:txBody>
          <a:bodyPr lIns="91395" tIns="45686" rIns="91395" bIns="45686" anchor="t" anchorCtr="0">
            <a:noAutofit/>
          </a:bodyPr>
          <a:lstStyle/>
          <a:p>
            <a:pPr algn="ctr">
              <a:buClr>
                <a:srgbClr val="000000"/>
              </a:buClr>
              <a:buSzPct val="25000"/>
            </a:pPr>
            <a:r>
              <a:rPr lang="en-US" sz="1800" b="1">
                <a:latin typeface="+mn-lt"/>
                <a:ea typeface="Calibri"/>
                <a:cs typeface="Calibri"/>
                <a:sym typeface="Calibri"/>
              </a:rPr>
              <a:t>Upload</a:t>
            </a:r>
          </a:p>
        </p:txBody>
      </p:sp>
      <p:sp>
        <p:nvSpPr>
          <p:cNvPr id="74" name="Shape 74"/>
          <p:cNvSpPr txBox="1"/>
          <p:nvPr/>
        </p:nvSpPr>
        <p:spPr>
          <a:xfrm>
            <a:off x="1144016" y="1354537"/>
            <a:ext cx="2303700" cy="1033200"/>
          </a:xfrm>
          <a:prstGeom prst="rect">
            <a:avLst/>
          </a:prstGeom>
          <a:solidFill>
            <a:srgbClr val="F0F0F0"/>
          </a:solidFill>
          <a:ln w="19050" cap="flat" cmpd="sng">
            <a:solidFill>
              <a:srgbClr val="142248"/>
            </a:solidFill>
            <a:prstDash val="solid"/>
            <a:bevel/>
            <a:headEnd type="none" w="med" len="med"/>
            <a:tailEnd type="none" w="med" len="med"/>
          </a:ln>
        </p:spPr>
        <p:txBody>
          <a:bodyPr lIns="11421" tIns="11421" rIns="11421" bIns="11421" anchor="ctr" anchorCtr="0">
            <a:noAutofit/>
          </a:bodyPr>
          <a:lstStyle/>
          <a:p>
            <a:pPr>
              <a:lnSpc>
                <a:spcPct val="90000"/>
              </a:lnSpc>
              <a:buClr>
                <a:srgbClr val="000000"/>
              </a:buClr>
            </a:pPr>
            <a:endParaRPr sz="1800">
              <a:latin typeface="+mn-lt"/>
              <a:ea typeface="Calibri"/>
              <a:cs typeface="Calibri"/>
              <a:sym typeface="Calibri"/>
            </a:endParaRPr>
          </a:p>
          <a:p>
            <a:pPr algn="ctr">
              <a:lnSpc>
                <a:spcPct val="90000"/>
              </a:lnSpc>
              <a:spcBef>
                <a:spcPts val="1260"/>
              </a:spcBef>
              <a:buClr>
                <a:srgbClr val="000000"/>
              </a:buClr>
            </a:pPr>
            <a:endParaRPr sz="1800">
              <a:latin typeface="+mn-lt"/>
              <a:ea typeface="Calibri"/>
              <a:cs typeface="Calibri"/>
              <a:sym typeface="Calibri"/>
            </a:endParaRPr>
          </a:p>
        </p:txBody>
      </p:sp>
      <p:sp>
        <p:nvSpPr>
          <p:cNvPr id="75" name="Shape 75"/>
          <p:cNvSpPr txBox="1"/>
          <p:nvPr/>
        </p:nvSpPr>
        <p:spPr>
          <a:xfrm>
            <a:off x="1152667" y="1783524"/>
            <a:ext cx="2327700" cy="444300"/>
          </a:xfrm>
          <a:prstGeom prst="rect">
            <a:avLst/>
          </a:prstGeom>
          <a:noFill/>
          <a:ln>
            <a:noFill/>
          </a:ln>
        </p:spPr>
        <p:txBody>
          <a:bodyPr lIns="11421" tIns="11421" rIns="11421" bIns="11421" anchor="ctr" anchorCtr="0">
            <a:noAutofit/>
          </a:bodyPr>
          <a:lstStyle/>
          <a:p>
            <a:pPr algn="ctr">
              <a:lnSpc>
                <a:spcPct val="90000"/>
              </a:lnSpc>
              <a:buClr>
                <a:srgbClr val="000000"/>
              </a:buClr>
              <a:buSzPct val="25000"/>
            </a:pPr>
            <a:r>
              <a:rPr lang="en-US" dirty="0">
                <a:latin typeface="+mn-lt"/>
                <a:cs typeface="Calibri"/>
              </a:rPr>
              <a:t>Data Commons Repository (DCR), </a:t>
            </a:r>
            <a:r>
              <a:rPr lang="en-US" dirty="0" err="1">
                <a:latin typeface="+mn-lt"/>
                <a:cs typeface="Calibri"/>
              </a:rPr>
              <a:t>Elasticsearch</a:t>
            </a:r>
            <a:endParaRPr lang="en-US" dirty="0">
              <a:latin typeface="+mn-lt"/>
              <a:cs typeface="Calibri"/>
            </a:endParaRPr>
          </a:p>
        </p:txBody>
      </p:sp>
      <p:sp>
        <p:nvSpPr>
          <p:cNvPr id="76" name="Shape 76"/>
          <p:cNvSpPr txBox="1"/>
          <p:nvPr/>
        </p:nvSpPr>
        <p:spPr>
          <a:xfrm>
            <a:off x="1378907" y="1402134"/>
            <a:ext cx="1795200" cy="457500"/>
          </a:xfrm>
          <a:prstGeom prst="rect">
            <a:avLst/>
          </a:prstGeom>
          <a:noFill/>
          <a:ln>
            <a:noFill/>
          </a:ln>
        </p:spPr>
        <p:txBody>
          <a:bodyPr lIns="91395" tIns="45686" rIns="91395" bIns="45686" anchor="t" anchorCtr="0">
            <a:noAutofit/>
          </a:bodyPr>
          <a:lstStyle/>
          <a:p>
            <a:pPr algn="ctr">
              <a:buClr>
                <a:srgbClr val="000000"/>
              </a:buClr>
              <a:buSzPct val="25000"/>
            </a:pPr>
            <a:r>
              <a:rPr lang="en-US" sz="1800" b="1" dirty="0">
                <a:latin typeface="+mn-lt"/>
                <a:ea typeface="Calibri"/>
                <a:cs typeface="Calibri"/>
                <a:sym typeface="Calibri"/>
              </a:rPr>
              <a:t>Discovery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Shape 724"/>
          <p:cNvSpPr/>
          <p:nvPr/>
        </p:nvSpPr>
        <p:spPr>
          <a:xfrm rot="10800000" flipH="1">
            <a:off x="7699361" y="3669116"/>
            <a:ext cx="669000" cy="1700400"/>
          </a:xfrm>
          <a:custGeom>
            <a:avLst/>
            <a:gdLst/>
            <a:ahLst/>
            <a:cxnLst/>
            <a:rect l="0" t="0" r="0" b="0"/>
            <a:pathLst>
              <a:path w="120000" h="120000" extrusionOk="0">
                <a:moveTo>
                  <a:pt x="0" y="0"/>
                </a:moveTo>
                <a:lnTo>
                  <a:pt x="60000" y="0"/>
                </a:lnTo>
                <a:lnTo>
                  <a:pt x="60000" y="120000"/>
                </a:lnTo>
                <a:lnTo>
                  <a:pt x="120000" y="120000"/>
                </a:lnTo>
              </a:path>
            </a:pathLst>
          </a:custGeom>
          <a:noFill/>
          <a:ln w="28575" cap="flat" cmpd="sng">
            <a:solidFill>
              <a:srgbClr val="142248"/>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725" name="Shape 725"/>
          <p:cNvSpPr/>
          <p:nvPr/>
        </p:nvSpPr>
        <p:spPr>
          <a:xfrm rot="10800000" flipH="1">
            <a:off x="7705761" y="1959178"/>
            <a:ext cx="669000" cy="1710000"/>
          </a:xfrm>
          <a:custGeom>
            <a:avLst/>
            <a:gdLst/>
            <a:ahLst/>
            <a:cxnLst/>
            <a:rect l="0" t="0" r="0" b="0"/>
            <a:pathLst>
              <a:path w="120000" h="120000" extrusionOk="0">
                <a:moveTo>
                  <a:pt x="0" y="120000"/>
                </a:moveTo>
                <a:lnTo>
                  <a:pt x="60000" y="120000"/>
                </a:lnTo>
                <a:lnTo>
                  <a:pt x="60000" y="0"/>
                </a:lnTo>
                <a:lnTo>
                  <a:pt x="120000" y="0"/>
                </a:lnTo>
              </a:path>
            </a:pathLst>
          </a:custGeom>
          <a:noFill/>
          <a:ln w="28575" cap="flat" cmpd="sng">
            <a:solidFill>
              <a:srgbClr val="142248"/>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726" name="Shape 726"/>
          <p:cNvSpPr/>
          <p:nvPr/>
        </p:nvSpPr>
        <p:spPr>
          <a:xfrm rot="10800000">
            <a:off x="917561" y="3669128"/>
            <a:ext cx="669000" cy="1700400"/>
          </a:xfrm>
          <a:custGeom>
            <a:avLst/>
            <a:gdLst/>
            <a:ahLst/>
            <a:cxnLst/>
            <a:rect l="0" t="0" r="0" b="0"/>
            <a:pathLst>
              <a:path w="120000" h="120000" extrusionOk="0">
                <a:moveTo>
                  <a:pt x="0" y="0"/>
                </a:moveTo>
                <a:lnTo>
                  <a:pt x="60000" y="0"/>
                </a:lnTo>
                <a:lnTo>
                  <a:pt x="60000" y="120000"/>
                </a:lnTo>
                <a:lnTo>
                  <a:pt x="120000" y="120000"/>
                </a:lnTo>
              </a:path>
            </a:pathLst>
          </a:custGeom>
          <a:noFill/>
          <a:ln w="28575" cap="flat" cmpd="sng">
            <a:solidFill>
              <a:srgbClr val="142248"/>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727" name="Shape 727"/>
          <p:cNvSpPr/>
          <p:nvPr/>
        </p:nvSpPr>
        <p:spPr>
          <a:xfrm rot="10800000" flipH="1">
            <a:off x="917550" y="3020640"/>
            <a:ext cx="669000" cy="640200"/>
          </a:xfrm>
          <a:custGeom>
            <a:avLst/>
            <a:gdLst/>
            <a:ahLst/>
            <a:cxnLst/>
            <a:rect l="0" t="0" r="0" b="0"/>
            <a:pathLst>
              <a:path w="120000" h="120000" extrusionOk="0">
                <a:moveTo>
                  <a:pt x="0" y="0"/>
                </a:moveTo>
                <a:lnTo>
                  <a:pt x="60000" y="0"/>
                </a:lnTo>
                <a:lnTo>
                  <a:pt x="60000" y="120000"/>
                </a:lnTo>
                <a:lnTo>
                  <a:pt x="120000" y="120000"/>
                </a:lnTo>
              </a:path>
            </a:pathLst>
          </a:custGeom>
          <a:noFill/>
          <a:ln w="28575" cap="flat" cmpd="sng">
            <a:solidFill>
              <a:srgbClr val="142248"/>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728" name="Shape 728"/>
          <p:cNvSpPr txBox="1"/>
          <p:nvPr/>
        </p:nvSpPr>
        <p:spPr>
          <a:xfrm>
            <a:off x="1358791" y="4473719"/>
            <a:ext cx="91500" cy="91500"/>
          </a:xfrm>
          <a:prstGeom prst="rect">
            <a:avLst/>
          </a:prstGeom>
          <a:noFill/>
          <a:ln>
            <a:noFill/>
          </a:ln>
        </p:spPr>
        <p:txBody>
          <a:bodyPr lIns="12696" tIns="0" rIns="12696" bIns="0" anchor="ctr" anchorCtr="0">
            <a:noAutofit/>
          </a:bodyPr>
          <a:lstStyle/>
          <a:p>
            <a:pPr algn="ctr">
              <a:lnSpc>
                <a:spcPct val="90000"/>
              </a:lnSpc>
              <a:buClr>
                <a:srgbClr val="000000"/>
              </a:buClr>
            </a:pPr>
            <a:endParaRPr sz="600">
              <a:solidFill>
                <a:schemeClr val="dk1"/>
              </a:solidFill>
              <a:latin typeface="+mn-lt"/>
              <a:ea typeface="Calibri"/>
              <a:cs typeface="Calibri"/>
              <a:sym typeface="Calibri"/>
            </a:endParaRPr>
          </a:p>
        </p:txBody>
      </p:sp>
      <p:sp>
        <p:nvSpPr>
          <p:cNvPr id="729" name="Shape 729"/>
          <p:cNvSpPr/>
          <p:nvPr/>
        </p:nvSpPr>
        <p:spPr>
          <a:xfrm>
            <a:off x="917561" y="3669128"/>
            <a:ext cx="669000" cy="563700"/>
          </a:xfrm>
          <a:custGeom>
            <a:avLst/>
            <a:gdLst/>
            <a:ahLst/>
            <a:cxnLst/>
            <a:rect l="0" t="0" r="0" b="0"/>
            <a:pathLst>
              <a:path w="120000" h="120000" extrusionOk="0">
                <a:moveTo>
                  <a:pt x="0" y="0"/>
                </a:moveTo>
                <a:lnTo>
                  <a:pt x="60000" y="0"/>
                </a:lnTo>
                <a:lnTo>
                  <a:pt x="60000" y="120000"/>
                </a:lnTo>
                <a:lnTo>
                  <a:pt x="120000" y="120000"/>
                </a:lnTo>
              </a:path>
            </a:pathLst>
          </a:custGeom>
          <a:noFill/>
          <a:ln w="25400" cap="flat" cmpd="sng">
            <a:solidFill>
              <a:srgbClr val="142248"/>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730" name="Shape 730"/>
          <p:cNvSpPr txBox="1"/>
          <p:nvPr/>
        </p:nvSpPr>
        <p:spPr>
          <a:xfrm>
            <a:off x="1382603" y="3929121"/>
            <a:ext cx="43800" cy="43800"/>
          </a:xfrm>
          <a:prstGeom prst="rect">
            <a:avLst/>
          </a:prstGeom>
          <a:noFill/>
          <a:ln>
            <a:noFill/>
          </a:ln>
        </p:spPr>
        <p:txBody>
          <a:bodyPr lIns="12696" tIns="0" rIns="12696" bIns="0" anchor="ctr" anchorCtr="0">
            <a:noAutofit/>
          </a:bodyPr>
          <a:lstStyle/>
          <a:p>
            <a:pPr algn="ctr">
              <a:lnSpc>
                <a:spcPct val="90000"/>
              </a:lnSpc>
              <a:buClr>
                <a:srgbClr val="000000"/>
              </a:buClr>
            </a:pPr>
            <a:endParaRPr sz="500">
              <a:solidFill>
                <a:schemeClr val="dk1"/>
              </a:solidFill>
              <a:latin typeface="+mn-lt"/>
              <a:ea typeface="Calibri"/>
              <a:cs typeface="Calibri"/>
              <a:sym typeface="Calibri"/>
            </a:endParaRPr>
          </a:p>
        </p:txBody>
      </p:sp>
      <p:sp>
        <p:nvSpPr>
          <p:cNvPr id="731" name="Shape 731"/>
          <p:cNvSpPr/>
          <p:nvPr/>
        </p:nvSpPr>
        <p:spPr>
          <a:xfrm rot="10800000" flipH="1">
            <a:off x="917561" y="3659707"/>
            <a:ext cx="669000" cy="573000"/>
          </a:xfrm>
          <a:custGeom>
            <a:avLst/>
            <a:gdLst/>
            <a:ahLst/>
            <a:cxnLst/>
            <a:rect l="0" t="0" r="0" b="0"/>
            <a:pathLst>
              <a:path w="120000" h="120000" extrusionOk="0">
                <a:moveTo>
                  <a:pt x="0" y="120000"/>
                </a:moveTo>
                <a:lnTo>
                  <a:pt x="60000" y="120000"/>
                </a:lnTo>
                <a:lnTo>
                  <a:pt x="60000" y="0"/>
                </a:lnTo>
                <a:lnTo>
                  <a:pt x="120000" y="0"/>
                </a:lnTo>
              </a:path>
            </a:pathLst>
          </a:custGeom>
          <a:noFill/>
          <a:ln w="25400" cap="flat" cmpd="sng">
            <a:solidFill>
              <a:srgbClr val="142248"/>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732" name="Shape 732"/>
          <p:cNvSpPr txBox="1"/>
          <p:nvPr/>
        </p:nvSpPr>
        <p:spPr>
          <a:xfrm>
            <a:off x="1230053" y="3360560"/>
            <a:ext cx="44100" cy="44100"/>
          </a:xfrm>
          <a:prstGeom prst="rect">
            <a:avLst/>
          </a:prstGeom>
          <a:noFill/>
          <a:ln>
            <a:noFill/>
          </a:ln>
        </p:spPr>
        <p:txBody>
          <a:bodyPr lIns="12696" tIns="0" rIns="12696" bIns="0" anchor="ctr" anchorCtr="0">
            <a:noAutofit/>
          </a:bodyPr>
          <a:lstStyle/>
          <a:p>
            <a:pPr algn="ctr">
              <a:lnSpc>
                <a:spcPct val="90000"/>
              </a:lnSpc>
              <a:buClr>
                <a:srgbClr val="000000"/>
              </a:buClr>
            </a:pPr>
            <a:endParaRPr sz="500">
              <a:solidFill>
                <a:schemeClr val="dk1"/>
              </a:solidFill>
              <a:latin typeface="+mn-lt"/>
              <a:ea typeface="Calibri"/>
              <a:cs typeface="Calibri"/>
              <a:sym typeface="Calibri"/>
            </a:endParaRPr>
          </a:p>
        </p:txBody>
      </p:sp>
      <p:sp>
        <p:nvSpPr>
          <p:cNvPr id="733" name="Shape 733"/>
          <p:cNvSpPr/>
          <p:nvPr/>
        </p:nvSpPr>
        <p:spPr>
          <a:xfrm>
            <a:off x="917561" y="1959218"/>
            <a:ext cx="669000" cy="1709999"/>
          </a:xfrm>
          <a:custGeom>
            <a:avLst/>
            <a:gdLst/>
            <a:ahLst/>
            <a:cxnLst/>
            <a:rect l="0" t="0" r="0" b="0"/>
            <a:pathLst>
              <a:path w="120000" h="120000" extrusionOk="0">
                <a:moveTo>
                  <a:pt x="0" y="120000"/>
                </a:moveTo>
                <a:lnTo>
                  <a:pt x="60000" y="120000"/>
                </a:lnTo>
                <a:lnTo>
                  <a:pt x="60000" y="0"/>
                </a:lnTo>
                <a:lnTo>
                  <a:pt x="120000" y="0"/>
                </a:lnTo>
              </a:path>
            </a:pathLst>
          </a:custGeom>
          <a:noFill/>
          <a:ln w="28575" cap="flat" cmpd="sng">
            <a:solidFill>
              <a:srgbClr val="142248"/>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734" name="Shape 734"/>
          <p:cNvSpPr txBox="1"/>
          <p:nvPr/>
        </p:nvSpPr>
        <p:spPr>
          <a:xfrm>
            <a:off x="1358571" y="2768268"/>
            <a:ext cx="91800" cy="91800"/>
          </a:xfrm>
          <a:prstGeom prst="rect">
            <a:avLst/>
          </a:prstGeom>
          <a:noFill/>
          <a:ln>
            <a:noFill/>
          </a:ln>
        </p:spPr>
        <p:txBody>
          <a:bodyPr lIns="12696" tIns="0" rIns="12696" bIns="0" anchor="ctr" anchorCtr="0">
            <a:noAutofit/>
          </a:bodyPr>
          <a:lstStyle/>
          <a:p>
            <a:pPr algn="ctr">
              <a:lnSpc>
                <a:spcPct val="90000"/>
              </a:lnSpc>
              <a:buClr>
                <a:srgbClr val="000000"/>
              </a:buClr>
            </a:pPr>
            <a:endParaRPr sz="600">
              <a:solidFill>
                <a:schemeClr val="dk1"/>
              </a:solidFill>
              <a:latin typeface="+mn-lt"/>
              <a:ea typeface="Calibri"/>
              <a:cs typeface="Calibri"/>
              <a:sym typeface="Calibri"/>
            </a:endParaRPr>
          </a:p>
        </p:txBody>
      </p:sp>
      <p:sp>
        <p:nvSpPr>
          <p:cNvPr id="735" name="Shape 735"/>
          <p:cNvSpPr/>
          <p:nvPr/>
        </p:nvSpPr>
        <p:spPr>
          <a:xfrm>
            <a:off x="1586598" y="1504500"/>
            <a:ext cx="6119100" cy="909600"/>
          </a:xfrm>
          <a:prstGeom prst="rect">
            <a:avLst/>
          </a:prstGeom>
          <a:solidFill>
            <a:srgbClr val="EBF1DE"/>
          </a:solidFill>
          <a:ln>
            <a:noFill/>
          </a:ln>
        </p:spPr>
        <p:txBody>
          <a:bodyPr lIns="91395" tIns="91395" rIns="91395" bIns="91395" anchor="ctr" anchorCtr="0">
            <a:noAutofit/>
          </a:bodyPr>
          <a:lstStyle/>
          <a:p>
            <a:pPr>
              <a:buClr>
                <a:srgbClr val="000000"/>
              </a:buClr>
            </a:pPr>
            <a:endParaRPr>
              <a:latin typeface="+mn-lt"/>
            </a:endParaRPr>
          </a:p>
        </p:txBody>
      </p:sp>
      <p:sp>
        <p:nvSpPr>
          <p:cNvPr id="736" name="Shape 736"/>
          <p:cNvSpPr txBox="1"/>
          <p:nvPr/>
        </p:nvSpPr>
        <p:spPr>
          <a:xfrm>
            <a:off x="1586600" y="1504500"/>
            <a:ext cx="6119099" cy="909600"/>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b="1" dirty="0">
                <a:latin typeface="+mn-lt"/>
                <a:ea typeface="Calibri"/>
                <a:cs typeface="Calibri"/>
                <a:sym typeface="Calibri"/>
              </a:rPr>
              <a:t>Simulate Apps</a:t>
            </a:r>
          </a:p>
          <a:p>
            <a:pPr algn="ctr">
              <a:lnSpc>
                <a:spcPct val="90000"/>
              </a:lnSpc>
              <a:spcBef>
                <a:spcPts val="630"/>
              </a:spcBef>
              <a:buClr>
                <a:srgbClr val="205867"/>
              </a:buClr>
              <a:buSzPct val="25000"/>
            </a:pPr>
            <a:r>
              <a:rPr lang="en-US" sz="1600" dirty="0">
                <a:latin typeface="+mn-lt"/>
                <a:ea typeface="Calibri"/>
                <a:cs typeface="Calibri"/>
                <a:sym typeface="Calibri"/>
              </a:rPr>
              <a:t>Industrial scale GWAS simulation files from Syngenta, </a:t>
            </a:r>
            <a:r>
              <a:rPr lang="en-US" sz="1600" dirty="0" err="1">
                <a:latin typeface="+mn-lt"/>
                <a:ea typeface="Calibri"/>
                <a:cs typeface="Calibri"/>
                <a:sym typeface="Calibri"/>
              </a:rPr>
              <a:t>AlphaSim</a:t>
            </a:r>
            <a:endParaRPr lang="en-US" sz="1600" dirty="0">
              <a:latin typeface="+mn-lt"/>
              <a:ea typeface="Calibri"/>
              <a:cs typeface="Calibri"/>
              <a:sym typeface="Calibri"/>
            </a:endParaRPr>
          </a:p>
        </p:txBody>
      </p:sp>
      <p:sp>
        <p:nvSpPr>
          <p:cNvPr id="737" name="Shape 737"/>
          <p:cNvSpPr/>
          <p:nvPr/>
        </p:nvSpPr>
        <p:spPr>
          <a:xfrm>
            <a:off x="1586600" y="2641300"/>
            <a:ext cx="6119099" cy="909600"/>
          </a:xfrm>
          <a:prstGeom prst="rect">
            <a:avLst/>
          </a:prstGeom>
          <a:solidFill>
            <a:srgbClr val="EBF1DE"/>
          </a:solidFill>
          <a:ln>
            <a:noFill/>
          </a:ln>
        </p:spPr>
        <p:txBody>
          <a:bodyPr lIns="91395" tIns="91395" rIns="91395" bIns="91395" anchor="ctr" anchorCtr="0">
            <a:noAutofit/>
          </a:bodyPr>
          <a:lstStyle/>
          <a:p>
            <a:pPr>
              <a:buClr>
                <a:srgbClr val="000000"/>
              </a:buClr>
            </a:pPr>
            <a:endParaRPr>
              <a:latin typeface="+mn-lt"/>
            </a:endParaRPr>
          </a:p>
        </p:txBody>
      </p:sp>
      <p:sp>
        <p:nvSpPr>
          <p:cNvPr id="738" name="Shape 738"/>
          <p:cNvSpPr txBox="1"/>
          <p:nvPr/>
        </p:nvSpPr>
        <p:spPr>
          <a:xfrm>
            <a:off x="1586599" y="2641300"/>
            <a:ext cx="6119100" cy="909600"/>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b="1" dirty="0">
                <a:latin typeface="+mn-lt"/>
                <a:ea typeface="Calibri"/>
                <a:cs typeface="Calibri"/>
                <a:sym typeface="Calibri"/>
              </a:rPr>
              <a:t>Associate and Predict Apps</a:t>
            </a:r>
          </a:p>
          <a:p>
            <a:pPr algn="ctr">
              <a:lnSpc>
                <a:spcPct val="90000"/>
              </a:lnSpc>
              <a:spcBef>
                <a:spcPts val="630"/>
              </a:spcBef>
              <a:buClr>
                <a:srgbClr val="205867"/>
              </a:buClr>
              <a:buSzPct val="25000"/>
            </a:pPr>
            <a:r>
              <a:rPr lang="en-US" sz="1600" b="1" dirty="0" err="1">
                <a:solidFill>
                  <a:srgbClr val="AA2173"/>
                </a:solidFill>
                <a:latin typeface="+mn-lt"/>
                <a:ea typeface="Calibri"/>
                <a:cs typeface="Calibri"/>
                <a:sym typeface="Calibri"/>
              </a:rPr>
              <a:t>FaST</a:t>
            </a:r>
            <a:r>
              <a:rPr lang="en-US" sz="1600" b="1" dirty="0">
                <a:solidFill>
                  <a:srgbClr val="AA2173"/>
                </a:solidFill>
                <a:latin typeface="+mn-lt"/>
                <a:ea typeface="Calibri"/>
                <a:cs typeface="Calibri"/>
                <a:sym typeface="Calibri"/>
              </a:rPr>
              <a:t>-LMM</a:t>
            </a:r>
            <a:r>
              <a:rPr lang="en-US" sz="1600" dirty="0">
                <a:solidFill>
                  <a:schemeClr val="tx1"/>
                </a:solidFill>
                <a:latin typeface="+mn-lt"/>
                <a:ea typeface="Calibri"/>
                <a:cs typeface="Calibri"/>
                <a:sym typeface="Calibri"/>
              </a:rPr>
              <a:t>, </a:t>
            </a:r>
            <a:r>
              <a:rPr lang="en-US" sz="1600" b="1" dirty="0">
                <a:solidFill>
                  <a:srgbClr val="AA2173"/>
                </a:solidFill>
                <a:latin typeface="+mn-lt"/>
                <a:ea typeface="Calibri"/>
                <a:cs typeface="Calibri"/>
                <a:sym typeface="Calibri"/>
              </a:rPr>
              <a:t>GEMMA</a:t>
            </a:r>
            <a:r>
              <a:rPr lang="en-US" sz="1600" dirty="0">
                <a:solidFill>
                  <a:schemeClr val="tx1"/>
                </a:solidFill>
                <a:latin typeface="+mn-lt"/>
                <a:ea typeface="Calibri"/>
                <a:cs typeface="Calibri"/>
                <a:sym typeface="Calibri"/>
              </a:rPr>
              <a:t>, </a:t>
            </a:r>
            <a:r>
              <a:rPr lang="en-US" sz="1600" b="1" dirty="0">
                <a:solidFill>
                  <a:srgbClr val="AA2173"/>
                </a:solidFill>
                <a:latin typeface="+mn-lt"/>
                <a:ea typeface="Calibri"/>
                <a:cs typeface="Calibri"/>
                <a:sym typeface="Calibri"/>
              </a:rPr>
              <a:t>Plink</a:t>
            </a:r>
            <a:r>
              <a:rPr lang="en-US" sz="1600" dirty="0">
                <a:solidFill>
                  <a:schemeClr val="tx1"/>
                </a:solidFill>
                <a:latin typeface="+mn-lt"/>
                <a:ea typeface="Calibri"/>
                <a:cs typeface="Calibri"/>
                <a:sym typeface="Calibri"/>
              </a:rPr>
              <a:t>, </a:t>
            </a:r>
            <a:r>
              <a:rPr lang="en-US" sz="1600" b="1" dirty="0" err="1">
                <a:solidFill>
                  <a:srgbClr val="AA2173"/>
                </a:solidFill>
                <a:latin typeface="+mn-lt"/>
                <a:ea typeface="Calibri"/>
                <a:cs typeface="Calibri"/>
                <a:sym typeface="Calibri"/>
              </a:rPr>
              <a:t>QxPak</a:t>
            </a:r>
            <a:r>
              <a:rPr lang="en-US" sz="1600" dirty="0">
                <a:solidFill>
                  <a:schemeClr val="tx1"/>
                </a:solidFill>
                <a:latin typeface="+mn-lt"/>
                <a:ea typeface="Calibri"/>
                <a:cs typeface="Calibri"/>
                <a:sym typeface="Calibri"/>
              </a:rPr>
              <a:t>, </a:t>
            </a:r>
            <a:r>
              <a:rPr lang="en-US" sz="1600" b="1" dirty="0" err="1">
                <a:solidFill>
                  <a:srgbClr val="AA2173"/>
                </a:solidFill>
                <a:latin typeface="+mn-lt"/>
                <a:ea typeface="Calibri"/>
                <a:cs typeface="Calibri"/>
                <a:sym typeface="Calibri"/>
              </a:rPr>
              <a:t>BayesR</a:t>
            </a:r>
            <a:r>
              <a:rPr lang="en-US" sz="1600" dirty="0">
                <a:solidFill>
                  <a:schemeClr val="tx1"/>
                </a:solidFill>
                <a:latin typeface="+mn-lt"/>
                <a:ea typeface="Calibri"/>
                <a:cs typeface="Calibri"/>
                <a:sym typeface="Calibri"/>
              </a:rPr>
              <a:t>, </a:t>
            </a:r>
            <a:r>
              <a:rPr lang="en-US" sz="1600" b="1" dirty="0" err="1">
                <a:solidFill>
                  <a:srgbClr val="AA2173"/>
                </a:solidFill>
                <a:latin typeface="+mn-lt"/>
                <a:ea typeface="Calibri"/>
                <a:cs typeface="Calibri"/>
                <a:sym typeface="Calibri"/>
              </a:rPr>
              <a:t>GenSel</a:t>
            </a:r>
            <a:r>
              <a:rPr lang="en-US" sz="1600" dirty="0">
                <a:solidFill>
                  <a:schemeClr val="tx1"/>
                </a:solidFill>
                <a:latin typeface="+mn-lt"/>
                <a:ea typeface="Calibri"/>
                <a:cs typeface="Calibri"/>
                <a:sym typeface="Calibri"/>
              </a:rPr>
              <a:t>, </a:t>
            </a:r>
            <a:r>
              <a:rPr lang="en-US" sz="1600" b="1" dirty="0" err="1">
                <a:solidFill>
                  <a:srgbClr val="AA2173"/>
                </a:solidFill>
                <a:latin typeface="+mn-lt"/>
                <a:ea typeface="Calibri"/>
                <a:cs typeface="Calibri"/>
                <a:sym typeface="Calibri"/>
              </a:rPr>
              <a:t>RidgeRegression</a:t>
            </a:r>
            <a:endParaRPr lang="en-US" sz="1600" b="1" dirty="0">
              <a:solidFill>
                <a:srgbClr val="AA2173"/>
              </a:solidFill>
              <a:latin typeface="+mn-lt"/>
              <a:ea typeface="Calibri"/>
              <a:cs typeface="Calibri"/>
              <a:sym typeface="Calibri"/>
            </a:endParaRPr>
          </a:p>
        </p:txBody>
      </p:sp>
      <p:sp>
        <p:nvSpPr>
          <p:cNvPr id="739" name="Shape 739"/>
          <p:cNvSpPr/>
          <p:nvPr/>
        </p:nvSpPr>
        <p:spPr>
          <a:xfrm>
            <a:off x="1586600" y="3778125"/>
            <a:ext cx="6119099" cy="909600"/>
          </a:xfrm>
          <a:prstGeom prst="rect">
            <a:avLst/>
          </a:prstGeom>
          <a:solidFill>
            <a:srgbClr val="EBF1DE"/>
          </a:solidFill>
          <a:ln>
            <a:noFill/>
          </a:ln>
        </p:spPr>
        <p:txBody>
          <a:bodyPr lIns="91395" tIns="91395" rIns="91395" bIns="91395" anchor="ctr" anchorCtr="0">
            <a:noAutofit/>
          </a:bodyPr>
          <a:lstStyle/>
          <a:p>
            <a:pPr>
              <a:buClr>
                <a:srgbClr val="000000"/>
              </a:buClr>
            </a:pPr>
            <a:endParaRPr>
              <a:latin typeface="+mn-lt"/>
            </a:endParaRPr>
          </a:p>
        </p:txBody>
      </p:sp>
      <p:sp>
        <p:nvSpPr>
          <p:cNvPr id="740" name="Shape 740"/>
          <p:cNvSpPr txBox="1"/>
          <p:nvPr/>
        </p:nvSpPr>
        <p:spPr>
          <a:xfrm>
            <a:off x="1586600" y="3778125"/>
            <a:ext cx="6119099" cy="909600"/>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b="1" dirty="0">
                <a:latin typeface="+mn-lt"/>
                <a:ea typeface="Calibri"/>
                <a:cs typeface="Calibri"/>
                <a:sym typeface="Calibri"/>
              </a:rPr>
              <a:t>Winnow App </a:t>
            </a:r>
            <a:r>
              <a:rPr lang="en-US" sz="1600" b="1" dirty="0">
                <a:latin typeface="+mn-lt"/>
                <a:ea typeface="Calibri"/>
                <a:cs typeface="Calibri"/>
                <a:sym typeface="Calibri"/>
              </a:rPr>
              <a:t>(calculate signal/noise)</a:t>
            </a:r>
          </a:p>
          <a:p>
            <a:pPr algn="ctr">
              <a:lnSpc>
                <a:spcPct val="90000"/>
              </a:lnSpc>
              <a:spcBef>
                <a:spcPts val="630"/>
              </a:spcBef>
              <a:buClr>
                <a:srgbClr val="205867"/>
              </a:buClr>
              <a:buSzPct val="25000"/>
            </a:pPr>
            <a:r>
              <a:rPr lang="en-US" sz="1600" dirty="0">
                <a:solidFill>
                  <a:schemeClr val="tx1"/>
                </a:solidFill>
                <a:latin typeface="+mn-lt"/>
                <a:ea typeface="Calibri"/>
                <a:cs typeface="Calibri"/>
                <a:sym typeface="Calibri"/>
              </a:rPr>
              <a:t>Python code, stats libraries, D. Hand’s metrics</a:t>
            </a:r>
          </a:p>
        </p:txBody>
      </p:sp>
      <p:sp>
        <p:nvSpPr>
          <p:cNvPr id="741" name="Shape 741"/>
          <p:cNvSpPr/>
          <p:nvPr/>
        </p:nvSpPr>
        <p:spPr>
          <a:xfrm>
            <a:off x="1586600" y="4914950"/>
            <a:ext cx="6119099" cy="909600"/>
          </a:xfrm>
          <a:prstGeom prst="rect">
            <a:avLst/>
          </a:prstGeom>
          <a:solidFill>
            <a:srgbClr val="EBF1DE"/>
          </a:solidFill>
          <a:ln>
            <a:noFill/>
          </a:ln>
        </p:spPr>
        <p:txBody>
          <a:bodyPr lIns="91395" tIns="91395" rIns="91395" bIns="91395" anchor="ctr" anchorCtr="0">
            <a:noAutofit/>
          </a:bodyPr>
          <a:lstStyle/>
          <a:p>
            <a:pPr>
              <a:buClr>
                <a:srgbClr val="000000"/>
              </a:buClr>
            </a:pPr>
            <a:endParaRPr>
              <a:latin typeface="+mn-lt"/>
            </a:endParaRPr>
          </a:p>
        </p:txBody>
      </p:sp>
      <p:sp>
        <p:nvSpPr>
          <p:cNvPr id="742" name="Shape 742"/>
          <p:cNvSpPr txBox="1"/>
          <p:nvPr/>
        </p:nvSpPr>
        <p:spPr>
          <a:xfrm>
            <a:off x="1586601" y="4914950"/>
            <a:ext cx="6119099" cy="909600"/>
          </a:xfrm>
          <a:prstGeom prst="rect">
            <a:avLst/>
          </a:prstGeom>
          <a:solidFill>
            <a:srgbClr val="F0F0F0"/>
          </a:solidFill>
          <a:ln w="19050" cap="flat" cmpd="sng">
            <a:solidFill>
              <a:srgbClr val="004471"/>
            </a:solidFill>
            <a:prstDash val="solid"/>
            <a:round/>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b="1" dirty="0">
                <a:latin typeface="+mn-lt"/>
                <a:ea typeface="Calibri"/>
                <a:cs typeface="Calibri"/>
                <a:sym typeface="Calibri"/>
              </a:rPr>
              <a:t>Demonstrate Apps </a:t>
            </a:r>
            <a:r>
              <a:rPr lang="en-US" sz="1600" b="1" dirty="0">
                <a:latin typeface="+mn-lt"/>
                <a:ea typeface="Calibri"/>
                <a:cs typeface="Calibri"/>
                <a:sym typeface="Calibri"/>
              </a:rPr>
              <a:t>(human-readable graphics and tables)</a:t>
            </a:r>
          </a:p>
          <a:p>
            <a:pPr algn="ctr">
              <a:lnSpc>
                <a:spcPct val="90000"/>
              </a:lnSpc>
              <a:spcBef>
                <a:spcPts val="630"/>
              </a:spcBef>
              <a:buClr>
                <a:srgbClr val="215968"/>
              </a:buClr>
              <a:buSzPct val="25000"/>
            </a:pPr>
            <a:r>
              <a:rPr lang="en-US" sz="1600" dirty="0">
                <a:latin typeface="+mn-lt"/>
                <a:ea typeface="Calibri"/>
                <a:cs typeface="Calibri"/>
                <a:sym typeface="Calibri"/>
              </a:rPr>
              <a:t>Python and R code, R ggplot2</a:t>
            </a:r>
          </a:p>
        </p:txBody>
      </p:sp>
      <p:sp>
        <p:nvSpPr>
          <p:cNvPr id="743" name="Shape 743"/>
          <p:cNvSpPr txBox="1"/>
          <p:nvPr/>
        </p:nvSpPr>
        <p:spPr>
          <a:xfrm>
            <a:off x="0" y="76202"/>
            <a:ext cx="9144000" cy="953999"/>
          </a:xfrm>
          <a:prstGeom prst="rect">
            <a:avLst/>
          </a:prstGeom>
          <a:noFill/>
          <a:ln>
            <a:noFill/>
          </a:ln>
        </p:spPr>
        <p:txBody>
          <a:bodyPr lIns="91395" tIns="45686" rIns="91395" bIns="45686" anchor="t" anchorCtr="0">
            <a:noAutofit/>
          </a:bodyPr>
          <a:lstStyle/>
          <a:p>
            <a:pPr algn="ctr">
              <a:buClr>
                <a:schemeClr val="lt1"/>
              </a:buClr>
              <a:buSzPct val="25000"/>
            </a:pPr>
            <a:r>
              <a:rPr lang="en-US" sz="3300" b="1" dirty="0">
                <a:latin typeface="+mn-lt"/>
                <a:ea typeface="Calibri"/>
                <a:cs typeface="Calibri"/>
                <a:sym typeface="Calibri"/>
              </a:rPr>
              <a:t>Validate Workflow</a:t>
            </a:r>
          </a:p>
          <a:p>
            <a:pPr algn="ctr">
              <a:buClr>
                <a:schemeClr val="lt1"/>
              </a:buClr>
              <a:buSzPct val="25000"/>
            </a:pPr>
            <a:r>
              <a:rPr lang="en-US" sz="2700" dirty="0">
                <a:latin typeface="+mn-lt"/>
                <a:ea typeface="Calibri"/>
                <a:cs typeface="Calibri"/>
                <a:sym typeface="Calibri"/>
              </a:rPr>
              <a:t>Extensible, scalable testing of tool accuracy and precision</a:t>
            </a:r>
          </a:p>
        </p:txBody>
      </p:sp>
      <p:sp>
        <p:nvSpPr>
          <p:cNvPr id="745" name="Shape 745"/>
          <p:cNvSpPr txBox="1"/>
          <p:nvPr/>
        </p:nvSpPr>
        <p:spPr>
          <a:xfrm rot="-5400000">
            <a:off x="-1817970" y="3260477"/>
            <a:ext cx="4967189" cy="816900"/>
          </a:xfrm>
          <a:prstGeom prst="rect">
            <a:avLst/>
          </a:prstGeom>
          <a:solidFill>
            <a:srgbClr val="ED6D23"/>
          </a:solidFill>
          <a:ln>
            <a:noFill/>
          </a:ln>
        </p:spPr>
        <p:txBody>
          <a:bodyPr lIns="24117" tIns="24117" rIns="24117" bIns="24117" anchor="ctr" anchorCtr="0">
            <a:noAutofit/>
          </a:bodyPr>
          <a:lstStyle/>
          <a:p>
            <a:pPr algn="ctr">
              <a:lnSpc>
                <a:spcPct val="90000"/>
              </a:lnSpc>
              <a:buClr>
                <a:schemeClr val="dk1"/>
              </a:buClr>
              <a:buSzPct val="25000"/>
            </a:pPr>
            <a:r>
              <a:rPr lang="en-US" sz="3600" dirty="0">
                <a:solidFill>
                  <a:srgbClr val="FFFFFF"/>
                </a:solidFill>
                <a:latin typeface="+mn-lt"/>
                <a:ea typeface="Calibri"/>
                <a:cs typeface="Calibri"/>
                <a:sym typeface="Calibri"/>
              </a:rPr>
              <a:t>Discovery Environment </a:t>
            </a:r>
          </a:p>
        </p:txBody>
      </p:sp>
      <p:sp>
        <p:nvSpPr>
          <p:cNvPr id="746" name="Shape 746"/>
          <p:cNvSpPr/>
          <p:nvPr/>
        </p:nvSpPr>
        <p:spPr>
          <a:xfrm flipH="1">
            <a:off x="7699361" y="3669007"/>
            <a:ext cx="669000" cy="563700"/>
          </a:xfrm>
          <a:custGeom>
            <a:avLst/>
            <a:gdLst/>
            <a:ahLst/>
            <a:cxnLst/>
            <a:rect l="0" t="0" r="0" b="0"/>
            <a:pathLst>
              <a:path w="120000" h="120000" extrusionOk="0">
                <a:moveTo>
                  <a:pt x="0" y="0"/>
                </a:moveTo>
                <a:lnTo>
                  <a:pt x="60000" y="0"/>
                </a:lnTo>
                <a:lnTo>
                  <a:pt x="60000" y="120000"/>
                </a:lnTo>
                <a:lnTo>
                  <a:pt x="120000" y="120000"/>
                </a:lnTo>
              </a:path>
            </a:pathLst>
          </a:custGeom>
          <a:noFill/>
          <a:ln w="28575" cap="flat" cmpd="sng">
            <a:solidFill>
              <a:srgbClr val="142248"/>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sp>
        <p:nvSpPr>
          <p:cNvPr id="747" name="Shape 747"/>
          <p:cNvSpPr/>
          <p:nvPr/>
        </p:nvSpPr>
        <p:spPr>
          <a:xfrm flipH="1">
            <a:off x="7699361" y="3095918"/>
            <a:ext cx="669000" cy="572999"/>
          </a:xfrm>
          <a:custGeom>
            <a:avLst/>
            <a:gdLst/>
            <a:ahLst/>
            <a:cxnLst/>
            <a:rect l="0" t="0" r="0" b="0"/>
            <a:pathLst>
              <a:path w="120000" h="120000" extrusionOk="0">
                <a:moveTo>
                  <a:pt x="0" y="120000"/>
                </a:moveTo>
                <a:lnTo>
                  <a:pt x="60000" y="120000"/>
                </a:lnTo>
                <a:lnTo>
                  <a:pt x="60000" y="0"/>
                </a:lnTo>
                <a:lnTo>
                  <a:pt x="120000" y="0"/>
                </a:lnTo>
              </a:path>
            </a:pathLst>
          </a:custGeom>
          <a:noFill/>
          <a:ln w="28575" cap="flat" cmpd="sng">
            <a:solidFill>
              <a:srgbClr val="142248"/>
            </a:solidFill>
            <a:prstDash val="solid"/>
            <a:round/>
            <a:headEnd type="none" w="med" len="med"/>
            <a:tailEnd type="none" w="med" len="med"/>
          </a:ln>
        </p:spPr>
        <p:txBody>
          <a:bodyPr lIns="91395" tIns="91395" rIns="91395" bIns="91395" anchor="ctr" anchorCtr="0">
            <a:noAutofit/>
          </a:bodyPr>
          <a:lstStyle/>
          <a:p>
            <a:pPr>
              <a:buClr>
                <a:srgbClr val="000000"/>
              </a:buClr>
            </a:pPr>
            <a:endParaRPr>
              <a:latin typeface="+mn-lt"/>
            </a:endParaRPr>
          </a:p>
        </p:txBody>
      </p:sp>
      <p:grpSp>
        <p:nvGrpSpPr>
          <p:cNvPr id="748" name="Shape 748"/>
          <p:cNvGrpSpPr/>
          <p:nvPr/>
        </p:nvGrpSpPr>
        <p:grpSpPr>
          <a:xfrm>
            <a:off x="8210349" y="1274212"/>
            <a:ext cx="767146" cy="4796100"/>
            <a:chOff x="925963" y="-123"/>
            <a:chExt cx="911099" cy="4796100"/>
          </a:xfrm>
        </p:grpSpPr>
        <p:sp>
          <p:nvSpPr>
            <p:cNvPr id="749" name="Shape 749"/>
            <p:cNvSpPr/>
            <p:nvPr/>
          </p:nvSpPr>
          <p:spPr>
            <a:xfrm rot="-5400000">
              <a:off x="-1016536" y="1942376"/>
              <a:ext cx="4796100" cy="911099"/>
            </a:xfrm>
            <a:prstGeom prst="rect">
              <a:avLst/>
            </a:prstGeom>
            <a:solidFill>
              <a:srgbClr val="317E3D"/>
            </a:solidFill>
            <a:ln>
              <a:noFill/>
            </a:ln>
          </p:spPr>
          <p:txBody>
            <a:bodyPr lIns="91425" tIns="91425" rIns="91425" bIns="91425" anchor="ctr" anchorCtr="0">
              <a:noAutofit/>
            </a:bodyPr>
            <a:lstStyle/>
            <a:p>
              <a:pPr>
                <a:buClr>
                  <a:srgbClr val="000000"/>
                </a:buClr>
              </a:pPr>
              <a:endParaRPr>
                <a:latin typeface="+mn-lt"/>
              </a:endParaRPr>
            </a:p>
          </p:txBody>
        </p:sp>
        <p:sp>
          <p:nvSpPr>
            <p:cNvPr id="750" name="Shape 750"/>
            <p:cNvSpPr/>
            <p:nvPr/>
          </p:nvSpPr>
          <p:spPr>
            <a:xfrm rot="-5400000">
              <a:off x="-1016536" y="1942376"/>
              <a:ext cx="4796100" cy="911099"/>
            </a:xfrm>
            <a:prstGeom prst="rect">
              <a:avLst/>
            </a:prstGeom>
            <a:solidFill>
              <a:srgbClr val="317E3D"/>
            </a:solidFill>
            <a:ln>
              <a:noFill/>
            </a:ln>
          </p:spPr>
          <p:txBody>
            <a:bodyPr lIns="24750" tIns="24750" rIns="24750" bIns="24750" anchor="ctr" anchorCtr="0">
              <a:noAutofit/>
            </a:bodyPr>
            <a:lstStyle/>
            <a:p>
              <a:pPr algn="ctr">
                <a:lnSpc>
                  <a:spcPct val="90000"/>
                </a:lnSpc>
                <a:buClr>
                  <a:schemeClr val="dk1"/>
                </a:buClr>
                <a:buSzPct val="25000"/>
              </a:pPr>
              <a:r>
                <a:rPr lang="en-US" sz="3600">
                  <a:solidFill>
                    <a:srgbClr val="FFFFFF"/>
                  </a:solidFill>
                  <a:latin typeface="+mn-lt"/>
                  <a:ea typeface="Calibri"/>
                  <a:cs typeface="Calibri"/>
                  <a:sym typeface="Calibri"/>
                </a:rPr>
                <a:t>Agave API</a:t>
              </a:r>
            </a:p>
          </p:txBody>
        </p:sp>
      </p:grpSp>
      <p:sp>
        <p:nvSpPr>
          <p:cNvPr id="751" name="Shape 751"/>
          <p:cNvSpPr/>
          <p:nvPr/>
        </p:nvSpPr>
        <p:spPr>
          <a:xfrm>
            <a:off x="4473287" y="2439336"/>
            <a:ext cx="174913" cy="17263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39" name="Shape 236"/>
          <p:cNvSpPr txBox="1"/>
          <p:nvPr/>
        </p:nvSpPr>
        <p:spPr>
          <a:xfrm>
            <a:off x="3849202" y="6459036"/>
            <a:ext cx="1468696" cy="474298"/>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 New additions</a:t>
            </a:r>
          </a:p>
        </p:txBody>
      </p:sp>
      <p:sp>
        <p:nvSpPr>
          <p:cNvPr id="40" name="Shape 715"/>
          <p:cNvSpPr/>
          <p:nvPr/>
        </p:nvSpPr>
        <p:spPr>
          <a:xfrm>
            <a:off x="4260929" y="6129492"/>
            <a:ext cx="574739" cy="101296"/>
          </a:xfrm>
          <a:prstGeom prst="rect">
            <a:avLst/>
          </a:prstGeom>
          <a:solidFill>
            <a:srgbClr val="317E3D"/>
          </a:solidFill>
          <a:ln>
            <a:noFill/>
          </a:ln>
        </p:spPr>
        <p:txBody>
          <a:bodyPr lIns="91395" tIns="45686" rIns="91395" bIns="45686" anchor="ctr" anchorCtr="0">
            <a:noAutofit/>
          </a:bodyPr>
          <a:lstStyle/>
          <a:p>
            <a:pPr algn="ctr">
              <a:buClr>
                <a:srgbClr val="000000"/>
              </a:buClr>
            </a:pPr>
            <a:endParaRPr>
              <a:solidFill>
                <a:schemeClr val="lt1"/>
              </a:solidFill>
              <a:latin typeface="+mn-lt"/>
            </a:endParaRPr>
          </a:p>
        </p:txBody>
      </p:sp>
      <p:sp>
        <p:nvSpPr>
          <p:cNvPr id="41" name="Shape 219"/>
          <p:cNvSpPr txBox="1"/>
          <p:nvPr/>
        </p:nvSpPr>
        <p:spPr>
          <a:xfrm>
            <a:off x="2545061" y="6152522"/>
            <a:ext cx="1434135"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Discovery </a:t>
            </a:r>
          </a:p>
          <a:p>
            <a:pPr algn="ctr">
              <a:buClr>
                <a:srgbClr val="000000"/>
              </a:buClr>
              <a:buSzPct val="25000"/>
            </a:pPr>
            <a:r>
              <a:rPr lang="en-US" sz="1200" b="1" dirty="0"/>
              <a:t>Environment</a:t>
            </a:r>
          </a:p>
        </p:txBody>
      </p:sp>
      <p:sp>
        <p:nvSpPr>
          <p:cNvPr id="42" name="Shape 220"/>
          <p:cNvSpPr txBox="1"/>
          <p:nvPr/>
        </p:nvSpPr>
        <p:spPr>
          <a:xfrm>
            <a:off x="4089232" y="6150637"/>
            <a:ext cx="936809" cy="318600"/>
          </a:xfrm>
          <a:prstGeom prst="rect">
            <a:avLst/>
          </a:prstGeom>
          <a:noFill/>
          <a:ln>
            <a:noFill/>
          </a:ln>
        </p:spPr>
        <p:txBody>
          <a:bodyPr lIns="91395" tIns="91395" rIns="91395" bIns="91395" anchor="t" anchorCtr="0">
            <a:noAutofit/>
          </a:bodyPr>
          <a:lstStyle/>
          <a:p>
            <a:pPr>
              <a:buClr>
                <a:srgbClr val="000000"/>
              </a:buClr>
              <a:buSzPct val="25000"/>
            </a:pPr>
            <a:r>
              <a:rPr lang="en-US" sz="1200" b="1" dirty="0"/>
              <a:t>Agave API</a:t>
            </a:r>
          </a:p>
        </p:txBody>
      </p:sp>
      <p:sp>
        <p:nvSpPr>
          <p:cNvPr id="43" name="Shape 237"/>
          <p:cNvSpPr/>
          <p:nvPr/>
        </p:nvSpPr>
        <p:spPr>
          <a:xfrm>
            <a:off x="2957077" y="6124675"/>
            <a:ext cx="582360" cy="101296"/>
          </a:xfrm>
          <a:prstGeom prst="rect">
            <a:avLst/>
          </a:prstGeom>
          <a:solidFill>
            <a:srgbClr val="ED6D23"/>
          </a:solidFill>
          <a:ln>
            <a:noFill/>
          </a:ln>
        </p:spPr>
        <p:txBody>
          <a:bodyPr lIns="91395" tIns="45686" rIns="91395" bIns="45686" anchor="ctr" anchorCtr="0">
            <a:noAutofit/>
          </a:bodyPr>
          <a:lstStyle/>
          <a:p>
            <a:pPr algn="ctr">
              <a:buClr>
                <a:srgbClr val="000000"/>
              </a:buClr>
            </a:pPr>
            <a:endParaRPr>
              <a:solidFill>
                <a:srgbClr val="ED6D23"/>
              </a:solidFill>
            </a:endParaRPr>
          </a:p>
        </p:txBody>
      </p:sp>
      <p:sp>
        <p:nvSpPr>
          <p:cNvPr id="44" name="Shape 239"/>
          <p:cNvSpPr txBox="1"/>
          <p:nvPr/>
        </p:nvSpPr>
        <p:spPr>
          <a:xfrm>
            <a:off x="5260450" y="6140104"/>
            <a:ext cx="1229279"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Both </a:t>
            </a:r>
          </a:p>
          <a:p>
            <a:pPr algn="ctr">
              <a:buClr>
                <a:srgbClr val="000000"/>
              </a:buClr>
              <a:buSzPct val="25000"/>
            </a:pPr>
            <a:r>
              <a:rPr lang="en-US" sz="1200" b="1" dirty="0"/>
              <a:t>(DE &amp; Agave)</a:t>
            </a:r>
          </a:p>
        </p:txBody>
      </p:sp>
      <p:sp>
        <p:nvSpPr>
          <p:cNvPr id="45" name="Shape 240"/>
          <p:cNvSpPr/>
          <p:nvPr/>
        </p:nvSpPr>
        <p:spPr>
          <a:xfrm>
            <a:off x="5566924" y="6123713"/>
            <a:ext cx="574739" cy="101296"/>
          </a:xfrm>
          <a:prstGeom prst="rect">
            <a:avLst/>
          </a:prstGeom>
          <a:solidFill>
            <a:srgbClr val="AA2173"/>
          </a:solidFill>
          <a:ln>
            <a:noFill/>
          </a:ln>
        </p:spPr>
        <p:txBody>
          <a:bodyPr lIns="91395" tIns="45686" rIns="91395" bIns="45686" anchor="ctr" anchorCtr="0">
            <a:noAutofit/>
          </a:bodyPr>
          <a:lstStyle/>
          <a:p>
            <a:pPr algn="ctr">
              <a:buClr>
                <a:srgbClr val="000000"/>
              </a:buClr>
            </a:pPr>
            <a:endParaRPr>
              <a:solidFill>
                <a:schemeClr val="lt1"/>
              </a:solidFill>
            </a:endParaRPr>
          </a:p>
        </p:txBody>
      </p:sp>
      <p:sp>
        <p:nvSpPr>
          <p:cNvPr id="38" name="Shape 751"/>
          <p:cNvSpPr/>
          <p:nvPr/>
        </p:nvSpPr>
        <p:spPr>
          <a:xfrm>
            <a:off x="4473287" y="3579796"/>
            <a:ext cx="174913" cy="17263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46" name="Shape 751"/>
          <p:cNvSpPr/>
          <p:nvPr/>
        </p:nvSpPr>
        <p:spPr>
          <a:xfrm>
            <a:off x="4473287" y="4713123"/>
            <a:ext cx="174913" cy="17263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4" name="Rectangle 3"/>
          <p:cNvSpPr/>
          <p:nvPr/>
        </p:nvSpPr>
        <p:spPr>
          <a:xfrm>
            <a:off x="932753" y="2885724"/>
            <a:ext cx="769046" cy="548787"/>
          </a:xfrm>
          <a:prstGeom prst="rect">
            <a:avLst/>
          </a:prstGeom>
        </p:spPr>
        <p:style>
          <a:lnRef idx="1">
            <a:schemeClr val="accent1"/>
          </a:lnRef>
          <a:fillRef idx="3">
            <a:schemeClr val="accent1"/>
          </a:fillRef>
          <a:effectRef idx="2">
            <a:schemeClr val="accent1"/>
          </a:effectRef>
          <a:fontRef idx="minor">
            <a:schemeClr val="lt1"/>
          </a:fontRef>
        </p:style>
        <p:txBody>
          <a:bodyPr lIns="91410" tIns="45706" rIns="91410" bIns="45706" spcCol="0" rtlCol="0" anchor="ctr"/>
          <a:lstStyle/>
          <a:p>
            <a:pPr algn="ctr"/>
            <a:endParaRPr lang="en-US"/>
          </a:p>
        </p:txBody>
      </p:sp>
      <p:cxnSp>
        <p:nvCxnSpPr>
          <p:cNvPr id="787" name="Shape 787"/>
          <p:cNvCxnSpPr/>
          <p:nvPr/>
        </p:nvCxnSpPr>
        <p:spPr>
          <a:xfrm>
            <a:off x="7730065" y="2749380"/>
            <a:ext cx="545492" cy="0"/>
          </a:xfrm>
          <a:prstGeom prst="straightConnector1">
            <a:avLst/>
          </a:prstGeom>
          <a:noFill/>
          <a:ln w="25400" cap="flat" cmpd="sng">
            <a:solidFill>
              <a:srgbClr val="142248"/>
            </a:solidFill>
            <a:prstDash val="solid"/>
            <a:round/>
            <a:headEnd type="none" w="med" len="med"/>
            <a:tailEnd type="none" w="med" len="med"/>
          </a:ln>
        </p:spPr>
      </p:cxnSp>
      <p:cxnSp>
        <p:nvCxnSpPr>
          <p:cNvPr id="759" name="Shape 759"/>
          <p:cNvCxnSpPr/>
          <p:nvPr/>
        </p:nvCxnSpPr>
        <p:spPr>
          <a:xfrm>
            <a:off x="530100" y="3367950"/>
            <a:ext cx="317400" cy="0"/>
          </a:xfrm>
          <a:prstGeom prst="straightConnector1">
            <a:avLst/>
          </a:prstGeom>
          <a:noFill/>
          <a:ln w="25400" cap="flat" cmpd="sng">
            <a:solidFill>
              <a:srgbClr val="142248"/>
            </a:solidFill>
            <a:prstDash val="solid"/>
            <a:round/>
            <a:headEnd type="none" w="med" len="med"/>
            <a:tailEnd type="none" w="med" len="med"/>
          </a:ln>
        </p:spPr>
      </p:cxnSp>
      <p:cxnSp>
        <p:nvCxnSpPr>
          <p:cNvPr id="760" name="Shape 760"/>
          <p:cNvCxnSpPr/>
          <p:nvPr/>
        </p:nvCxnSpPr>
        <p:spPr>
          <a:xfrm>
            <a:off x="8277250" y="4066000"/>
            <a:ext cx="317400" cy="0"/>
          </a:xfrm>
          <a:prstGeom prst="straightConnector1">
            <a:avLst/>
          </a:prstGeom>
          <a:noFill/>
          <a:ln w="25400" cap="flat" cmpd="sng">
            <a:solidFill>
              <a:srgbClr val="142248"/>
            </a:solidFill>
            <a:prstDash val="solid"/>
            <a:round/>
            <a:headEnd type="none" w="med" len="med"/>
            <a:tailEnd type="none" w="med" len="med"/>
          </a:ln>
        </p:spPr>
      </p:cxnSp>
      <p:cxnSp>
        <p:nvCxnSpPr>
          <p:cNvPr id="761" name="Shape 761"/>
          <p:cNvCxnSpPr/>
          <p:nvPr/>
        </p:nvCxnSpPr>
        <p:spPr>
          <a:xfrm>
            <a:off x="868237" y="1513287"/>
            <a:ext cx="317400" cy="0"/>
          </a:xfrm>
          <a:prstGeom prst="straightConnector1">
            <a:avLst/>
          </a:prstGeom>
          <a:noFill/>
          <a:ln w="28575" cap="flat" cmpd="sng">
            <a:solidFill>
              <a:srgbClr val="142248"/>
            </a:solidFill>
            <a:prstDash val="solid"/>
            <a:round/>
            <a:headEnd type="none" w="med" len="med"/>
            <a:tailEnd type="none" w="med" len="med"/>
          </a:ln>
        </p:spPr>
      </p:cxnSp>
      <p:cxnSp>
        <p:nvCxnSpPr>
          <p:cNvPr id="762" name="Shape 762"/>
          <p:cNvCxnSpPr/>
          <p:nvPr/>
        </p:nvCxnSpPr>
        <p:spPr>
          <a:xfrm>
            <a:off x="873225" y="2736675"/>
            <a:ext cx="317400" cy="0"/>
          </a:xfrm>
          <a:prstGeom prst="straightConnector1">
            <a:avLst/>
          </a:prstGeom>
          <a:noFill/>
          <a:ln w="28575" cap="flat" cmpd="sng">
            <a:solidFill>
              <a:srgbClr val="142248"/>
            </a:solidFill>
            <a:prstDash val="solid"/>
            <a:round/>
            <a:headEnd type="none" w="med" len="med"/>
            <a:tailEnd type="none" w="med" len="med"/>
          </a:ln>
        </p:spPr>
      </p:cxnSp>
      <p:cxnSp>
        <p:nvCxnSpPr>
          <p:cNvPr id="763" name="Shape 763"/>
          <p:cNvCxnSpPr/>
          <p:nvPr/>
        </p:nvCxnSpPr>
        <p:spPr>
          <a:xfrm>
            <a:off x="873487" y="4066000"/>
            <a:ext cx="317400" cy="0"/>
          </a:xfrm>
          <a:prstGeom prst="straightConnector1">
            <a:avLst/>
          </a:prstGeom>
          <a:noFill/>
          <a:ln w="28575" cap="flat" cmpd="sng">
            <a:solidFill>
              <a:srgbClr val="142248"/>
            </a:solidFill>
            <a:prstDash val="solid"/>
            <a:round/>
            <a:headEnd type="none" w="med" len="med"/>
            <a:tailEnd type="none" w="med" len="med"/>
          </a:ln>
        </p:spPr>
      </p:cxnSp>
      <p:cxnSp>
        <p:nvCxnSpPr>
          <p:cNvPr id="764" name="Shape 764"/>
          <p:cNvCxnSpPr/>
          <p:nvPr/>
        </p:nvCxnSpPr>
        <p:spPr>
          <a:xfrm>
            <a:off x="847437" y="5268837"/>
            <a:ext cx="317400" cy="0"/>
          </a:xfrm>
          <a:prstGeom prst="straightConnector1">
            <a:avLst/>
          </a:prstGeom>
          <a:noFill/>
          <a:ln w="25400" cap="flat" cmpd="sng">
            <a:solidFill>
              <a:srgbClr val="142248"/>
            </a:solidFill>
            <a:prstDash val="solid"/>
            <a:round/>
            <a:headEnd type="none" w="med" len="med"/>
            <a:tailEnd type="none" w="med" len="med"/>
          </a:ln>
        </p:spPr>
      </p:cxnSp>
      <p:sp>
        <p:nvSpPr>
          <p:cNvPr id="765" name="Shape 765"/>
          <p:cNvSpPr txBox="1">
            <a:spLocks noGrp="1"/>
          </p:cNvSpPr>
          <p:nvPr>
            <p:ph type="title"/>
          </p:nvPr>
        </p:nvSpPr>
        <p:spPr>
          <a:xfrm>
            <a:off x="0" y="166280"/>
            <a:ext cx="9144000" cy="639600"/>
          </a:xfrm>
          <a:prstGeom prst="rect">
            <a:avLst/>
          </a:prstGeom>
          <a:noFill/>
          <a:ln>
            <a:noFill/>
          </a:ln>
        </p:spPr>
        <p:txBody>
          <a:bodyPr lIns="91395" tIns="91395" rIns="91395" bIns="91395" anchor="ctr" anchorCtr="0">
            <a:noAutofit/>
          </a:bodyPr>
          <a:lstStyle/>
          <a:p>
            <a:pPr>
              <a:buClr>
                <a:srgbClr val="FF0000"/>
              </a:buClr>
              <a:buSzPct val="25000"/>
            </a:pPr>
            <a:r>
              <a:rPr lang="en-US" sz="3600" b="1" dirty="0">
                <a:latin typeface="+mn-lt"/>
              </a:rPr>
              <a:t>Comparative Genomics</a:t>
            </a:r>
          </a:p>
        </p:txBody>
      </p:sp>
      <p:sp>
        <p:nvSpPr>
          <p:cNvPr id="766" name="Shape 766"/>
          <p:cNvSpPr txBox="1"/>
          <p:nvPr/>
        </p:nvSpPr>
        <p:spPr>
          <a:xfrm>
            <a:off x="2720649" y="6199900"/>
            <a:ext cx="1184636"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latin typeface="+mn-lt"/>
              </a:rPr>
              <a:t>Discovery </a:t>
            </a:r>
          </a:p>
          <a:p>
            <a:pPr algn="ctr">
              <a:buClr>
                <a:srgbClr val="000000"/>
              </a:buClr>
              <a:buSzPct val="25000"/>
            </a:pPr>
            <a:r>
              <a:rPr lang="en-US" sz="1200" b="1" dirty="0">
                <a:latin typeface="+mn-lt"/>
              </a:rPr>
              <a:t>Environment</a:t>
            </a:r>
          </a:p>
        </p:txBody>
      </p:sp>
      <p:sp>
        <p:nvSpPr>
          <p:cNvPr id="767" name="Shape 767"/>
          <p:cNvSpPr txBox="1"/>
          <p:nvPr/>
        </p:nvSpPr>
        <p:spPr>
          <a:xfrm>
            <a:off x="4052499" y="6187484"/>
            <a:ext cx="1117800" cy="318599"/>
          </a:xfrm>
          <a:prstGeom prst="rect">
            <a:avLst/>
          </a:prstGeom>
          <a:noFill/>
          <a:ln>
            <a:noFill/>
          </a:ln>
        </p:spPr>
        <p:txBody>
          <a:bodyPr lIns="91395" tIns="91395" rIns="91395" bIns="91395" anchor="t" anchorCtr="0">
            <a:noAutofit/>
          </a:bodyPr>
          <a:lstStyle/>
          <a:p>
            <a:pPr>
              <a:buClr>
                <a:srgbClr val="000000"/>
              </a:buClr>
              <a:buSzPct val="25000"/>
            </a:pPr>
            <a:r>
              <a:rPr lang="en-US" sz="1200" b="1" dirty="0">
                <a:latin typeface="+mn-lt"/>
              </a:rPr>
              <a:t>Atmosphere</a:t>
            </a:r>
          </a:p>
        </p:txBody>
      </p:sp>
      <p:cxnSp>
        <p:nvCxnSpPr>
          <p:cNvPr id="768" name="Shape 768"/>
          <p:cNvCxnSpPr/>
          <p:nvPr/>
        </p:nvCxnSpPr>
        <p:spPr>
          <a:xfrm rot="10800000">
            <a:off x="6831987" y="2480175"/>
            <a:ext cx="380400" cy="0"/>
          </a:xfrm>
          <a:prstGeom prst="straightConnector1">
            <a:avLst/>
          </a:prstGeom>
          <a:noFill/>
          <a:ln w="25400" cap="flat" cmpd="sng">
            <a:solidFill>
              <a:srgbClr val="142248"/>
            </a:solidFill>
            <a:prstDash val="solid"/>
            <a:round/>
            <a:headEnd type="none" w="med" len="med"/>
            <a:tailEnd type="none" w="med" len="med"/>
          </a:ln>
        </p:spPr>
      </p:cxnSp>
      <p:sp>
        <p:nvSpPr>
          <p:cNvPr id="769" name="Shape 769"/>
          <p:cNvSpPr/>
          <p:nvPr/>
        </p:nvSpPr>
        <p:spPr>
          <a:xfrm>
            <a:off x="3032411" y="6172053"/>
            <a:ext cx="582300" cy="101400"/>
          </a:xfrm>
          <a:prstGeom prst="rect">
            <a:avLst/>
          </a:prstGeom>
          <a:solidFill>
            <a:srgbClr val="ED6D23"/>
          </a:solidFill>
          <a:ln>
            <a:noFill/>
          </a:ln>
        </p:spPr>
        <p:txBody>
          <a:bodyPr lIns="91395" tIns="45686" rIns="91395" bIns="45686" anchor="ctr" anchorCtr="0">
            <a:noAutofit/>
          </a:bodyPr>
          <a:lstStyle/>
          <a:p>
            <a:pPr algn="ctr">
              <a:buClr>
                <a:srgbClr val="000000"/>
              </a:buClr>
            </a:pPr>
            <a:endParaRPr>
              <a:solidFill>
                <a:srgbClr val="F47C20"/>
              </a:solidFill>
              <a:latin typeface="+mn-lt"/>
            </a:endParaRPr>
          </a:p>
        </p:txBody>
      </p:sp>
      <p:sp>
        <p:nvSpPr>
          <p:cNvPr id="770" name="Shape 770"/>
          <p:cNvSpPr/>
          <p:nvPr/>
        </p:nvSpPr>
        <p:spPr>
          <a:xfrm>
            <a:off x="4337450" y="6171091"/>
            <a:ext cx="574800" cy="101400"/>
          </a:xfrm>
          <a:prstGeom prst="rect">
            <a:avLst/>
          </a:prstGeom>
          <a:solidFill>
            <a:srgbClr val="0971AB"/>
          </a:solidFill>
          <a:ln>
            <a:noFill/>
          </a:ln>
        </p:spPr>
        <p:txBody>
          <a:bodyPr lIns="91395" tIns="45686" rIns="91395" bIns="45686" anchor="ctr" anchorCtr="0">
            <a:noAutofit/>
          </a:bodyPr>
          <a:lstStyle/>
          <a:p>
            <a:pPr algn="ctr">
              <a:buClr>
                <a:srgbClr val="000000"/>
              </a:buClr>
            </a:pPr>
            <a:endParaRPr>
              <a:solidFill>
                <a:schemeClr val="lt1"/>
              </a:solidFill>
              <a:latin typeface="+mn-lt"/>
            </a:endParaRPr>
          </a:p>
        </p:txBody>
      </p:sp>
      <p:sp>
        <p:nvSpPr>
          <p:cNvPr id="771" name="Shape 771"/>
          <p:cNvSpPr txBox="1"/>
          <p:nvPr/>
        </p:nvSpPr>
        <p:spPr>
          <a:xfrm>
            <a:off x="5209324" y="6187484"/>
            <a:ext cx="1117800" cy="318599"/>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err="1">
                <a:latin typeface="+mn-lt"/>
                <a:ea typeface="Impact"/>
                <a:cs typeface="Impact"/>
                <a:sym typeface="Impact"/>
              </a:rPr>
              <a:t>CoGe</a:t>
            </a:r>
            <a:endParaRPr lang="en-US" sz="1200" b="1" dirty="0">
              <a:latin typeface="+mn-lt"/>
              <a:ea typeface="Impact"/>
              <a:cs typeface="Impact"/>
              <a:sym typeface="Impact"/>
            </a:endParaRPr>
          </a:p>
        </p:txBody>
      </p:sp>
      <p:sp>
        <p:nvSpPr>
          <p:cNvPr id="772" name="Shape 772"/>
          <p:cNvSpPr/>
          <p:nvPr/>
        </p:nvSpPr>
        <p:spPr>
          <a:xfrm>
            <a:off x="5480826" y="6171091"/>
            <a:ext cx="574800" cy="101400"/>
          </a:xfrm>
          <a:prstGeom prst="rect">
            <a:avLst/>
          </a:prstGeom>
          <a:solidFill>
            <a:srgbClr val="41AD41"/>
          </a:solidFill>
          <a:ln>
            <a:noFill/>
          </a:ln>
        </p:spPr>
        <p:txBody>
          <a:bodyPr lIns="91395" tIns="45686" rIns="91395" bIns="45686" anchor="ctr" anchorCtr="0">
            <a:noAutofit/>
          </a:bodyPr>
          <a:lstStyle/>
          <a:p>
            <a:pPr algn="ctr">
              <a:buClr>
                <a:srgbClr val="000000"/>
              </a:buClr>
            </a:pPr>
            <a:endParaRPr>
              <a:solidFill>
                <a:schemeClr val="lt1"/>
              </a:solidFill>
              <a:latin typeface="+mn-lt"/>
            </a:endParaRPr>
          </a:p>
        </p:txBody>
      </p:sp>
      <p:grpSp>
        <p:nvGrpSpPr>
          <p:cNvPr id="773" name="Shape 773"/>
          <p:cNvGrpSpPr/>
          <p:nvPr/>
        </p:nvGrpSpPr>
        <p:grpSpPr>
          <a:xfrm>
            <a:off x="1090349" y="2256964"/>
            <a:ext cx="3222187" cy="949077"/>
            <a:chOff x="1100976" y="531025"/>
            <a:chExt cx="3435900" cy="949077"/>
          </a:xfrm>
        </p:grpSpPr>
        <p:sp>
          <p:nvSpPr>
            <p:cNvPr id="774" name="Shape 774"/>
            <p:cNvSpPr txBox="1"/>
            <p:nvPr/>
          </p:nvSpPr>
          <p:spPr>
            <a:xfrm>
              <a:off x="1100976" y="531025"/>
              <a:ext cx="3435900" cy="949077"/>
            </a:xfrm>
            <a:prstGeom prst="rect">
              <a:avLst/>
            </a:prstGeom>
            <a:solidFill>
              <a:srgbClr val="EFEFEF"/>
            </a:solidFill>
            <a:ln w="19050" cap="flat" cmpd="sng">
              <a:solidFill>
                <a:srgbClr val="142248"/>
              </a:solidFill>
              <a:prstDash val="solid"/>
              <a:bevel/>
              <a:headEnd type="none" w="med" len="med"/>
              <a:tailEnd type="none" w="med" len="med"/>
            </a:ln>
          </p:spPr>
          <p:txBody>
            <a:bodyPr lIns="11425" tIns="11425" rIns="11425" bIns="11425" anchor="ctr" anchorCtr="0">
              <a:noAutofit/>
            </a:bodyPr>
            <a:lstStyle/>
            <a:p>
              <a:pPr algn="ctr">
                <a:buClr>
                  <a:srgbClr val="000000"/>
                </a:buClr>
              </a:pPr>
              <a:endParaRPr sz="1800" dirty="0">
                <a:latin typeface="+mn-lt"/>
                <a:ea typeface="Calibri"/>
                <a:cs typeface="Calibri"/>
                <a:sym typeface="Calibri"/>
              </a:endParaRPr>
            </a:p>
            <a:p>
              <a:pPr algn="ctr">
                <a:buClr>
                  <a:srgbClr val="000000"/>
                </a:buClr>
                <a:buSzPct val="25000"/>
              </a:pPr>
              <a:r>
                <a:rPr lang="en-US" sz="1600" b="1" dirty="0">
                  <a:latin typeface="+mn-lt"/>
                </a:rPr>
                <a:t>Genome assembly</a:t>
              </a:r>
            </a:p>
            <a:p>
              <a:pPr algn="ctr">
                <a:spcBef>
                  <a:spcPts val="630"/>
                </a:spcBef>
                <a:buClr>
                  <a:srgbClr val="000000"/>
                </a:buClr>
                <a:buSzPct val="25000"/>
              </a:pPr>
              <a:r>
                <a:rPr lang="en-US" sz="1600" b="1" dirty="0" err="1">
                  <a:solidFill>
                    <a:srgbClr val="ED6D23"/>
                  </a:solidFill>
                  <a:latin typeface="+mn-lt"/>
                </a:rPr>
                <a:t>AllPaths</a:t>
              </a:r>
              <a:r>
                <a:rPr lang="en-US" sz="1600" b="1" dirty="0">
                  <a:latin typeface="+mn-lt"/>
                </a:rPr>
                <a:t>, </a:t>
              </a:r>
              <a:r>
                <a:rPr lang="en-US" sz="1600" b="1" dirty="0">
                  <a:solidFill>
                    <a:srgbClr val="ED6D23"/>
                  </a:solidFill>
                  <a:latin typeface="+mn-lt"/>
                </a:rPr>
                <a:t>Velvet</a:t>
              </a:r>
              <a:r>
                <a:rPr lang="en-US" sz="1600" b="1" dirty="0">
                  <a:latin typeface="+mn-lt"/>
                </a:rPr>
                <a:t>, etc.</a:t>
              </a:r>
            </a:p>
            <a:p>
              <a:pPr algn="ctr">
                <a:lnSpc>
                  <a:spcPct val="90000"/>
                </a:lnSpc>
                <a:spcBef>
                  <a:spcPts val="1260"/>
                </a:spcBef>
                <a:buClr>
                  <a:srgbClr val="000000"/>
                </a:buClr>
              </a:pPr>
              <a:endParaRPr sz="1800" dirty="0">
                <a:latin typeface="+mn-lt"/>
                <a:ea typeface="Calibri"/>
                <a:cs typeface="Calibri"/>
                <a:sym typeface="Calibri"/>
              </a:endParaRPr>
            </a:p>
          </p:txBody>
        </p:sp>
        <p:sp>
          <p:nvSpPr>
            <p:cNvPr id="775" name="Shape 775"/>
            <p:cNvSpPr/>
            <p:nvPr/>
          </p:nvSpPr>
          <p:spPr>
            <a:xfrm>
              <a:off x="2240378" y="1332779"/>
              <a:ext cx="582300" cy="101400"/>
            </a:xfrm>
            <a:prstGeom prst="rect">
              <a:avLst/>
            </a:prstGeom>
            <a:solidFill>
              <a:srgbClr val="EFEFEF"/>
            </a:solidFill>
            <a:ln w="19050" cap="flat" cmpd="sng">
              <a:solidFill>
                <a:srgbClr val="000000">
                  <a:alpha val="0"/>
                </a:srgbClr>
              </a:solidFill>
              <a:prstDash val="solid"/>
              <a:round/>
              <a:headEnd type="none" w="med" len="med"/>
              <a:tailEnd type="none" w="med" len="med"/>
            </a:ln>
          </p:spPr>
          <p:txBody>
            <a:bodyPr lIns="91425" tIns="45700" rIns="91425" bIns="45700" anchor="ctr" anchorCtr="0">
              <a:noAutofit/>
            </a:bodyPr>
            <a:lstStyle/>
            <a:p>
              <a:pPr algn="ctr">
                <a:buClr>
                  <a:srgbClr val="000000"/>
                </a:buClr>
              </a:pPr>
              <a:endParaRPr>
                <a:solidFill>
                  <a:srgbClr val="F19E1F"/>
                </a:solidFill>
                <a:latin typeface="+mn-lt"/>
              </a:endParaRPr>
            </a:p>
          </p:txBody>
        </p:sp>
        <p:sp>
          <p:nvSpPr>
            <p:cNvPr id="776" name="Shape 776"/>
            <p:cNvSpPr/>
            <p:nvPr/>
          </p:nvSpPr>
          <p:spPr>
            <a:xfrm>
              <a:off x="2822667" y="1332780"/>
              <a:ext cx="574800" cy="101400"/>
            </a:xfrm>
            <a:prstGeom prst="rect">
              <a:avLst/>
            </a:prstGeom>
            <a:solidFill>
              <a:srgbClr val="EFEFEF"/>
            </a:solidFill>
            <a:ln w="19050" cap="flat" cmpd="sng">
              <a:solidFill>
                <a:srgbClr val="000000">
                  <a:alpha val="0"/>
                </a:srgbClr>
              </a:solidFill>
              <a:prstDash val="solid"/>
              <a:round/>
              <a:headEnd type="none" w="med" len="med"/>
              <a:tailEnd type="none" w="med" len="med"/>
            </a:ln>
          </p:spPr>
          <p:txBody>
            <a:bodyPr lIns="91425" tIns="45700" rIns="91425" bIns="45700" anchor="ctr" anchorCtr="0">
              <a:noAutofit/>
            </a:bodyPr>
            <a:lstStyle/>
            <a:p>
              <a:pPr algn="ctr">
                <a:buClr>
                  <a:srgbClr val="000000"/>
                </a:buClr>
              </a:pPr>
              <a:endParaRPr>
                <a:solidFill>
                  <a:schemeClr val="lt1"/>
                </a:solidFill>
                <a:latin typeface="+mn-lt"/>
              </a:endParaRPr>
            </a:p>
          </p:txBody>
        </p:sp>
      </p:grpSp>
      <p:sp>
        <p:nvSpPr>
          <p:cNvPr id="777" name="Shape 777"/>
          <p:cNvSpPr txBox="1"/>
          <p:nvPr/>
        </p:nvSpPr>
        <p:spPr>
          <a:xfrm>
            <a:off x="1142999" y="3528175"/>
            <a:ext cx="3169500" cy="959400"/>
          </a:xfrm>
          <a:prstGeom prst="rect">
            <a:avLst/>
          </a:prstGeom>
          <a:solidFill>
            <a:srgbClr val="EFEFEF"/>
          </a:solidFill>
          <a:ln w="19050" cap="flat" cmpd="sng">
            <a:solidFill>
              <a:srgbClr val="142248"/>
            </a:solidFill>
            <a:prstDash val="solid"/>
            <a:bevel/>
            <a:headEnd type="none" w="med" len="med"/>
            <a:tailEnd type="none" w="med" len="med"/>
          </a:ln>
        </p:spPr>
        <p:txBody>
          <a:bodyPr lIns="11421" tIns="11421" rIns="11421" bIns="11421" anchor="ctr" anchorCtr="0">
            <a:noAutofit/>
          </a:bodyPr>
          <a:lstStyle/>
          <a:p>
            <a:pPr algn="ctr">
              <a:buClr>
                <a:srgbClr val="000000"/>
              </a:buClr>
              <a:buSzPct val="25000"/>
            </a:pPr>
            <a:r>
              <a:rPr lang="en-US" sz="1600" b="1" dirty="0">
                <a:latin typeface="+mn-lt"/>
              </a:rPr>
              <a:t>Genome annotation</a:t>
            </a:r>
          </a:p>
          <a:p>
            <a:pPr algn="ctr">
              <a:spcBef>
                <a:spcPts val="630"/>
              </a:spcBef>
              <a:buClr>
                <a:srgbClr val="000000"/>
              </a:buClr>
              <a:buSzPct val="25000"/>
            </a:pPr>
            <a:r>
              <a:rPr lang="en-US" sz="1600" b="1" dirty="0">
                <a:solidFill>
                  <a:srgbClr val="ED6D23"/>
                </a:solidFill>
                <a:latin typeface="+mn-lt"/>
              </a:rPr>
              <a:t>Maker</a:t>
            </a:r>
          </a:p>
        </p:txBody>
      </p:sp>
      <p:sp>
        <p:nvSpPr>
          <p:cNvPr id="778" name="Shape 778"/>
          <p:cNvSpPr txBox="1"/>
          <p:nvPr/>
        </p:nvSpPr>
        <p:spPr>
          <a:xfrm>
            <a:off x="4719667" y="2246639"/>
            <a:ext cx="3214200" cy="959400"/>
          </a:xfrm>
          <a:prstGeom prst="rect">
            <a:avLst/>
          </a:prstGeom>
          <a:solidFill>
            <a:srgbClr val="EFEFEF"/>
          </a:solidFill>
          <a:ln w="19050" cap="flat" cmpd="sng">
            <a:solidFill>
              <a:srgbClr val="142248"/>
            </a:solidFill>
            <a:prstDash val="solid"/>
            <a:bevel/>
            <a:headEnd type="none" w="med" len="med"/>
            <a:tailEnd type="none" w="med" len="med"/>
          </a:ln>
        </p:spPr>
        <p:txBody>
          <a:bodyPr lIns="11421" tIns="11421" rIns="11421" bIns="11421" anchor="ctr" anchorCtr="0">
            <a:noAutofit/>
          </a:bodyPr>
          <a:lstStyle/>
          <a:p>
            <a:pPr algn="ctr">
              <a:buClr>
                <a:srgbClr val="000000"/>
              </a:buClr>
              <a:buSzPct val="25000"/>
            </a:pPr>
            <a:r>
              <a:rPr lang="en-US" sz="1600" b="1" dirty="0">
                <a:latin typeface="+mn-lt"/>
              </a:rPr>
              <a:t>Genome integration into </a:t>
            </a:r>
            <a:r>
              <a:rPr lang="en-US" sz="1600" b="1" dirty="0" err="1">
                <a:latin typeface="+mn-lt"/>
              </a:rPr>
              <a:t>CoGe</a:t>
            </a:r>
            <a:endParaRPr lang="en-US" sz="1600" b="1" dirty="0">
              <a:latin typeface="+mn-lt"/>
            </a:endParaRPr>
          </a:p>
          <a:p>
            <a:pPr algn="ctr">
              <a:spcBef>
                <a:spcPts val="630"/>
              </a:spcBef>
              <a:buClr>
                <a:srgbClr val="000000"/>
              </a:buClr>
              <a:buSzPct val="25000"/>
            </a:pPr>
            <a:r>
              <a:rPr lang="en-US" sz="1600" b="1" dirty="0" err="1">
                <a:solidFill>
                  <a:srgbClr val="41AD41"/>
                </a:solidFill>
                <a:latin typeface="+mn-lt"/>
              </a:rPr>
              <a:t>LoadGenome</a:t>
            </a:r>
            <a:endParaRPr lang="en-US" sz="1600" b="1" dirty="0">
              <a:solidFill>
                <a:srgbClr val="41AD41"/>
              </a:solidFill>
              <a:latin typeface="+mn-lt"/>
            </a:endParaRPr>
          </a:p>
        </p:txBody>
      </p:sp>
      <p:sp>
        <p:nvSpPr>
          <p:cNvPr id="779" name="Shape 779"/>
          <p:cNvSpPr txBox="1"/>
          <p:nvPr/>
        </p:nvSpPr>
        <p:spPr>
          <a:xfrm>
            <a:off x="1143000" y="960966"/>
            <a:ext cx="3214200" cy="926333"/>
          </a:xfrm>
          <a:prstGeom prst="rect">
            <a:avLst/>
          </a:prstGeom>
          <a:solidFill>
            <a:srgbClr val="EFEFEF"/>
          </a:solidFill>
          <a:ln w="19050" cap="flat" cmpd="sng">
            <a:solidFill>
              <a:srgbClr val="142248"/>
            </a:solidFill>
            <a:prstDash val="solid"/>
            <a:bevel/>
            <a:headEnd type="none" w="med" len="med"/>
            <a:tailEnd type="none" w="med" len="med"/>
          </a:ln>
        </p:spPr>
        <p:txBody>
          <a:bodyPr lIns="11421" tIns="11421" rIns="11421" bIns="11421" anchor="ctr" anchorCtr="0">
            <a:noAutofit/>
          </a:bodyPr>
          <a:lstStyle/>
          <a:p>
            <a:pPr algn="ctr">
              <a:buClr>
                <a:srgbClr val="000000"/>
              </a:buClr>
              <a:buSzPct val="25000"/>
            </a:pPr>
            <a:r>
              <a:rPr lang="en-US" sz="1600" b="1" dirty="0">
                <a:latin typeface="+mn-lt"/>
              </a:rPr>
              <a:t>Raw reads assessment, trimming</a:t>
            </a:r>
          </a:p>
          <a:p>
            <a:pPr algn="ctr">
              <a:spcBef>
                <a:spcPts val="630"/>
              </a:spcBef>
              <a:buClr>
                <a:srgbClr val="000000"/>
              </a:buClr>
              <a:buSzPct val="25000"/>
            </a:pPr>
            <a:r>
              <a:rPr lang="en-US" sz="1600" b="1" dirty="0" err="1">
                <a:solidFill>
                  <a:srgbClr val="ED6D23"/>
                </a:solidFill>
                <a:latin typeface="+mn-lt"/>
              </a:rPr>
              <a:t>FastQC</a:t>
            </a:r>
            <a:r>
              <a:rPr lang="en-US" sz="1600" b="1" dirty="0">
                <a:solidFill>
                  <a:schemeClr val="tx1"/>
                </a:solidFill>
                <a:latin typeface="+mn-lt"/>
              </a:rPr>
              <a:t>,</a:t>
            </a:r>
            <a:r>
              <a:rPr lang="en-US" sz="1600" b="1" dirty="0">
                <a:solidFill>
                  <a:srgbClr val="ED6D23"/>
                </a:solidFill>
                <a:latin typeface="+mn-lt"/>
              </a:rPr>
              <a:t> Scythe</a:t>
            </a:r>
            <a:r>
              <a:rPr lang="en-US" sz="1600" b="1" dirty="0">
                <a:latin typeface="+mn-lt"/>
              </a:rPr>
              <a:t>,</a:t>
            </a:r>
            <a:r>
              <a:rPr lang="en-US" sz="1600" b="1" dirty="0">
                <a:solidFill>
                  <a:srgbClr val="ED6D23"/>
                </a:solidFill>
                <a:latin typeface="+mn-lt"/>
              </a:rPr>
              <a:t> Sickle</a:t>
            </a:r>
          </a:p>
        </p:txBody>
      </p:sp>
      <p:sp>
        <p:nvSpPr>
          <p:cNvPr id="780" name="Shape 780"/>
          <p:cNvSpPr txBox="1"/>
          <p:nvPr/>
        </p:nvSpPr>
        <p:spPr>
          <a:xfrm>
            <a:off x="4735749" y="960966"/>
            <a:ext cx="3222300" cy="926334"/>
          </a:xfrm>
          <a:prstGeom prst="rect">
            <a:avLst/>
          </a:prstGeom>
          <a:solidFill>
            <a:srgbClr val="EFEFEF"/>
          </a:solidFill>
          <a:ln w="19050" cap="flat" cmpd="sng">
            <a:solidFill>
              <a:srgbClr val="142248"/>
            </a:solidFill>
            <a:prstDash val="solid"/>
            <a:bevel/>
            <a:headEnd type="none" w="med" len="med"/>
            <a:tailEnd type="none" w="med" len="med"/>
          </a:ln>
        </p:spPr>
        <p:txBody>
          <a:bodyPr lIns="11421" tIns="11421" rIns="11421" bIns="11421" anchor="ctr" anchorCtr="0">
            <a:noAutofit/>
          </a:bodyPr>
          <a:lstStyle/>
          <a:p>
            <a:pPr algn="ctr">
              <a:buClr>
                <a:srgbClr val="000000"/>
              </a:buClr>
              <a:buSzPct val="25000"/>
            </a:pPr>
            <a:r>
              <a:rPr lang="en-US" sz="1600" b="1" dirty="0">
                <a:latin typeface="+mn-lt"/>
              </a:rPr>
              <a:t>Genome in NCBI or FTP site</a:t>
            </a:r>
          </a:p>
          <a:p>
            <a:pPr algn="ctr">
              <a:spcBef>
                <a:spcPts val="630"/>
              </a:spcBef>
              <a:buClr>
                <a:srgbClr val="000000"/>
              </a:buClr>
            </a:pPr>
            <a:endParaRPr sz="1800" dirty="0">
              <a:latin typeface="+mn-lt"/>
              <a:ea typeface="Calibri"/>
              <a:cs typeface="Calibri"/>
              <a:sym typeface="Calibri"/>
            </a:endParaRPr>
          </a:p>
        </p:txBody>
      </p:sp>
      <p:sp>
        <p:nvSpPr>
          <p:cNvPr id="781" name="Shape 781"/>
          <p:cNvSpPr txBox="1"/>
          <p:nvPr/>
        </p:nvSpPr>
        <p:spPr>
          <a:xfrm>
            <a:off x="4743999" y="3528175"/>
            <a:ext cx="3214200" cy="959400"/>
          </a:xfrm>
          <a:prstGeom prst="rect">
            <a:avLst/>
          </a:prstGeom>
          <a:solidFill>
            <a:srgbClr val="EFEFEF"/>
          </a:solidFill>
          <a:ln w="19050" cap="flat" cmpd="sng">
            <a:solidFill>
              <a:srgbClr val="142248"/>
            </a:solidFill>
            <a:prstDash val="solid"/>
            <a:bevel/>
            <a:headEnd type="none" w="med" len="med"/>
            <a:tailEnd type="none" w="med" len="med"/>
          </a:ln>
        </p:spPr>
        <p:txBody>
          <a:bodyPr lIns="11421" tIns="11421" rIns="11421" bIns="11421" anchor="ctr" anchorCtr="0">
            <a:noAutofit/>
          </a:bodyPr>
          <a:lstStyle/>
          <a:p>
            <a:pPr algn="ctr">
              <a:buClr>
                <a:srgbClr val="000000"/>
              </a:buClr>
              <a:buSzPct val="25000"/>
            </a:pPr>
            <a:r>
              <a:rPr lang="en-US" sz="1600" b="1" dirty="0">
                <a:latin typeface="+mn-lt"/>
              </a:rPr>
              <a:t>Integration of functional and diversity data with genome</a:t>
            </a:r>
          </a:p>
          <a:p>
            <a:pPr algn="ctr">
              <a:spcBef>
                <a:spcPts val="630"/>
              </a:spcBef>
              <a:buClr>
                <a:srgbClr val="000000"/>
              </a:buClr>
              <a:buSzPct val="25000"/>
            </a:pPr>
            <a:r>
              <a:rPr lang="en-US" sz="1600" b="1" dirty="0" err="1">
                <a:solidFill>
                  <a:srgbClr val="41AD41"/>
                </a:solidFill>
                <a:latin typeface="+mn-lt"/>
              </a:rPr>
              <a:t>FlowGe</a:t>
            </a:r>
            <a:endParaRPr lang="en-US" sz="1600" b="1" dirty="0">
              <a:solidFill>
                <a:srgbClr val="41AD41"/>
              </a:solidFill>
              <a:latin typeface="+mn-lt"/>
            </a:endParaRPr>
          </a:p>
        </p:txBody>
      </p:sp>
      <p:sp>
        <p:nvSpPr>
          <p:cNvPr id="782" name="Shape 782"/>
          <p:cNvSpPr txBox="1"/>
          <p:nvPr/>
        </p:nvSpPr>
        <p:spPr>
          <a:xfrm rot="-5400000">
            <a:off x="-2176500" y="3088700"/>
            <a:ext cx="5111700" cy="758700"/>
          </a:xfrm>
          <a:prstGeom prst="rect">
            <a:avLst/>
          </a:prstGeom>
          <a:solidFill>
            <a:srgbClr val="ED6D23"/>
          </a:solidFill>
          <a:ln>
            <a:noFill/>
          </a:ln>
        </p:spPr>
        <p:txBody>
          <a:bodyPr lIns="24742" tIns="24742" rIns="24742" bIns="24742" anchor="ctr" anchorCtr="0">
            <a:noAutofit/>
          </a:bodyPr>
          <a:lstStyle/>
          <a:p>
            <a:pPr algn="ctr">
              <a:lnSpc>
                <a:spcPct val="90000"/>
              </a:lnSpc>
              <a:buClr>
                <a:schemeClr val="dk1"/>
              </a:buClr>
              <a:buSzPct val="25000"/>
            </a:pPr>
            <a:r>
              <a:rPr lang="en-US" sz="3600">
                <a:solidFill>
                  <a:srgbClr val="FFFFFF"/>
                </a:solidFill>
                <a:latin typeface="+mn-lt"/>
                <a:ea typeface="Calibri"/>
                <a:cs typeface="Calibri"/>
                <a:sym typeface="Calibri"/>
              </a:rPr>
              <a:t>Discovery Environment </a:t>
            </a:r>
          </a:p>
        </p:txBody>
      </p:sp>
      <p:sp>
        <p:nvSpPr>
          <p:cNvPr id="783" name="Shape 783"/>
          <p:cNvSpPr txBox="1"/>
          <p:nvPr/>
        </p:nvSpPr>
        <p:spPr>
          <a:xfrm rot="-5400000">
            <a:off x="6862050" y="3618800"/>
            <a:ext cx="3814800" cy="749100"/>
          </a:xfrm>
          <a:prstGeom prst="rect">
            <a:avLst/>
          </a:prstGeom>
          <a:solidFill>
            <a:srgbClr val="41AD41"/>
          </a:solidFill>
          <a:ln>
            <a:noFill/>
          </a:ln>
        </p:spPr>
        <p:txBody>
          <a:bodyPr lIns="24742" tIns="24742" rIns="24742" bIns="24742" anchor="ctr" anchorCtr="0">
            <a:noAutofit/>
          </a:bodyPr>
          <a:lstStyle/>
          <a:p>
            <a:pPr algn="ctr">
              <a:lnSpc>
                <a:spcPct val="90000"/>
              </a:lnSpc>
              <a:buClr>
                <a:schemeClr val="dk1"/>
              </a:buClr>
              <a:buSzPct val="25000"/>
            </a:pPr>
            <a:r>
              <a:rPr lang="en-US" sz="3600">
                <a:solidFill>
                  <a:schemeClr val="dk1"/>
                </a:solidFill>
                <a:latin typeface="+mn-lt"/>
                <a:ea typeface="Impact"/>
                <a:cs typeface="Impact"/>
                <a:sym typeface="Impact"/>
              </a:rPr>
              <a:t>CoGe</a:t>
            </a:r>
          </a:p>
        </p:txBody>
      </p:sp>
      <p:sp>
        <p:nvSpPr>
          <p:cNvPr id="784" name="Shape 784"/>
          <p:cNvSpPr txBox="1"/>
          <p:nvPr/>
        </p:nvSpPr>
        <p:spPr>
          <a:xfrm>
            <a:off x="4744001" y="4779433"/>
            <a:ext cx="3214199" cy="923642"/>
          </a:xfrm>
          <a:prstGeom prst="rect">
            <a:avLst/>
          </a:prstGeom>
          <a:solidFill>
            <a:srgbClr val="EFEFEF"/>
          </a:solidFill>
          <a:ln w="19050" cap="flat" cmpd="sng">
            <a:solidFill>
              <a:srgbClr val="142248"/>
            </a:solidFill>
            <a:prstDash val="solid"/>
            <a:bevel/>
            <a:headEnd type="none" w="med" len="med"/>
            <a:tailEnd type="none" w="med" len="med"/>
          </a:ln>
        </p:spPr>
        <p:txBody>
          <a:bodyPr lIns="11421" tIns="11421" rIns="11421" bIns="11421" anchor="ctr" anchorCtr="0">
            <a:noAutofit/>
          </a:bodyPr>
          <a:lstStyle/>
          <a:p>
            <a:pPr algn="ctr">
              <a:buClr>
                <a:srgbClr val="000000"/>
              </a:buClr>
              <a:buSzPct val="25000"/>
            </a:pPr>
            <a:r>
              <a:rPr lang="en-US" sz="1600" b="1" dirty="0" err="1">
                <a:latin typeface="+mn-lt"/>
              </a:rPr>
              <a:t>Syntenic</a:t>
            </a:r>
            <a:r>
              <a:rPr lang="en-US" sz="1600" b="1" dirty="0">
                <a:latin typeface="+mn-lt"/>
              </a:rPr>
              <a:t> analysis, visualize, compare to other sequences</a:t>
            </a:r>
          </a:p>
          <a:p>
            <a:pPr algn="ctr">
              <a:spcBef>
                <a:spcPts val="630"/>
              </a:spcBef>
              <a:buClr>
                <a:srgbClr val="000000"/>
              </a:buClr>
              <a:buSzPct val="25000"/>
            </a:pPr>
            <a:r>
              <a:rPr lang="en-US" sz="1600" b="1" dirty="0" err="1">
                <a:solidFill>
                  <a:srgbClr val="41AD41"/>
                </a:solidFill>
                <a:latin typeface="+mn-lt"/>
              </a:rPr>
              <a:t>SynMap</a:t>
            </a:r>
            <a:r>
              <a:rPr lang="en-US" sz="1600" dirty="0">
                <a:latin typeface="+mn-lt"/>
              </a:rPr>
              <a:t>, </a:t>
            </a:r>
            <a:r>
              <a:rPr lang="en-US" sz="1600" b="1" dirty="0" err="1">
                <a:solidFill>
                  <a:srgbClr val="41AD41"/>
                </a:solidFill>
                <a:latin typeface="+mn-lt"/>
              </a:rPr>
              <a:t>GenomeView</a:t>
            </a:r>
            <a:r>
              <a:rPr lang="en-US" sz="1600" dirty="0">
                <a:latin typeface="+mn-lt"/>
              </a:rPr>
              <a:t>, </a:t>
            </a:r>
            <a:r>
              <a:rPr lang="en-US" sz="1600" b="1" dirty="0" err="1">
                <a:solidFill>
                  <a:srgbClr val="41AD41"/>
                </a:solidFill>
                <a:latin typeface="+mn-lt"/>
              </a:rPr>
              <a:t>GEvo</a:t>
            </a:r>
            <a:endParaRPr lang="en-US" sz="1600" b="1" dirty="0">
              <a:solidFill>
                <a:srgbClr val="41AD41"/>
              </a:solidFill>
              <a:latin typeface="+mn-lt"/>
            </a:endParaRPr>
          </a:p>
        </p:txBody>
      </p:sp>
      <p:sp>
        <p:nvSpPr>
          <p:cNvPr id="785" name="Shape 785"/>
          <p:cNvSpPr txBox="1"/>
          <p:nvPr/>
        </p:nvSpPr>
        <p:spPr>
          <a:xfrm>
            <a:off x="1142999" y="4779433"/>
            <a:ext cx="3169500" cy="918366"/>
          </a:xfrm>
          <a:prstGeom prst="rect">
            <a:avLst/>
          </a:prstGeom>
          <a:solidFill>
            <a:srgbClr val="EFEFEF"/>
          </a:solidFill>
          <a:ln w="19050" cap="flat" cmpd="sng">
            <a:solidFill>
              <a:srgbClr val="142248"/>
            </a:solidFill>
            <a:prstDash val="solid"/>
            <a:bevel/>
            <a:headEnd type="none" w="med" len="med"/>
            <a:tailEnd type="none" w="med" len="med"/>
          </a:ln>
        </p:spPr>
        <p:txBody>
          <a:bodyPr lIns="11421" tIns="11421" rIns="11421" bIns="11421" anchor="ctr" anchorCtr="0">
            <a:noAutofit/>
          </a:bodyPr>
          <a:lstStyle/>
          <a:p>
            <a:pPr algn="ctr">
              <a:buClr>
                <a:srgbClr val="000000"/>
              </a:buClr>
              <a:buSzPct val="25000"/>
            </a:pPr>
            <a:r>
              <a:rPr lang="en-US" sz="1600" b="1" dirty="0">
                <a:latin typeface="+mn-lt"/>
              </a:rPr>
              <a:t>Data publication</a:t>
            </a:r>
          </a:p>
          <a:p>
            <a:pPr algn="ctr">
              <a:spcBef>
                <a:spcPts val="630"/>
              </a:spcBef>
              <a:buClr>
                <a:srgbClr val="000000"/>
              </a:buClr>
              <a:buSzPct val="25000"/>
            </a:pPr>
            <a:r>
              <a:rPr lang="en-US" sz="1600" b="1" dirty="0">
                <a:latin typeface="+mn-lt"/>
              </a:rPr>
              <a:t>Data Commons</a:t>
            </a:r>
          </a:p>
        </p:txBody>
      </p:sp>
      <p:cxnSp>
        <p:nvCxnSpPr>
          <p:cNvPr id="786" name="Shape 786"/>
          <p:cNvCxnSpPr/>
          <p:nvPr/>
        </p:nvCxnSpPr>
        <p:spPr>
          <a:xfrm flipH="1">
            <a:off x="8277237" y="2736675"/>
            <a:ext cx="13" cy="2625950"/>
          </a:xfrm>
          <a:prstGeom prst="straightConnector1">
            <a:avLst/>
          </a:prstGeom>
          <a:noFill/>
          <a:ln w="25400" cap="flat" cmpd="sng">
            <a:solidFill>
              <a:srgbClr val="142248"/>
            </a:solidFill>
            <a:prstDash val="solid"/>
            <a:round/>
            <a:headEnd type="none" w="med" len="med"/>
            <a:tailEnd type="none" w="med" len="med"/>
          </a:ln>
        </p:spPr>
      </p:cxnSp>
      <p:cxnSp>
        <p:nvCxnSpPr>
          <p:cNvPr id="788" name="Shape 788"/>
          <p:cNvCxnSpPr/>
          <p:nvPr/>
        </p:nvCxnSpPr>
        <p:spPr>
          <a:xfrm>
            <a:off x="7941225" y="5348337"/>
            <a:ext cx="317400" cy="0"/>
          </a:xfrm>
          <a:prstGeom prst="straightConnector1">
            <a:avLst/>
          </a:prstGeom>
          <a:noFill/>
          <a:ln w="25400" cap="flat" cmpd="sng">
            <a:solidFill>
              <a:srgbClr val="142248"/>
            </a:solidFill>
            <a:prstDash val="solid"/>
            <a:round/>
            <a:headEnd type="none" w="med" len="med"/>
            <a:tailEnd type="none" w="med" len="med"/>
          </a:ln>
        </p:spPr>
      </p:cxnSp>
      <p:cxnSp>
        <p:nvCxnSpPr>
          <p:cNvPr id="789" name="Shape 789"/>
          <p:cNvCxnSpPr/>
          <p:nvPr/>
        </p:nvCxnSpPr>
        <p:spPr>
          <a:xfrm>
            <a:off x="7959850" y="4066000"/>
            <a:ext cx="317400" cy="0"/>
          </a:xfrm>
          <a:prstGeom prst="straightConnector1">
            <a:avLst/>
          </a:prstGeom>
          <a:noFill/>
          <a:ln w="25400" cap="flat" cmpd="sng">
            <a:solidFill>
              <a:srgbClr val="142248"/>
            </a:solidFill>
            <a:prstDash val="solid"/>
            <a:round/>
            <a:headEnd type="none" w="med" len="med"/>
            <a:tailEnd type="none" w="med" len="med"/>
          </a:ln>
        </p:spPr>
      </p:cxnSp>
      <p:cxnSp>
        <p:nvCxnSpPr>
          <p:cNvPr id="790" name="Shape 790"/>
          <p:cNvCxnSpPr/>
          <p:nvPr/>
        </p:nvCxnSpPr>
        <p:spPr>
          <a:xfrm flipH="1">
            <a:off x="864950" y="1500200"/>
            <a:ext cx="6600" cy="3778200"/>
          </a:xfrm>
          <a:prstGeom prst="straightConnector1">
            <a:avLst/>
          </a:prstGeom>
          <a:noFill/>
          <a:ln w="28575" cap="flat" cmpd="sng">
            <a:solidFill>
              <a:srgbClr val="142248"/>
            </a:solidFill>
            <a:prstDash val="solid"/>
            <a:round/>
            <a:headEnd type="none" w="med" len="med"/>
            <a:tailEnd type="none" w="med" len="med"/>
          </a:ln>
        </p:spPr>
      </p:cxnSp>
      <p:sp>
        <p:nvSpPr>
          <p:cNvPr id="791" name="Shape 791"/>
          <p:cNvSpPr/>
          <p:nvPr/>
        </p:nvSpPr>
        <p:spPr>
          <a:xfrm rot="-5400000">
            <a:off x="4412737" y="2592948"/>
            <a:ext cx="225300" cy="28745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792" name="Shape 792"/>
          <p:cNvSpPr/>
          <p:nvPr/>
        </p:nvSpPr>
        <p:spPr>
          <a:xfrm>
            <a:off x="6337910" y="1919230"/>
            <a:ext cx="248100" cy="307524"/>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793" name="Shape 793"/>
          <p:cNvSpPr/>
          <p:nvPr/>
        </p:nvSpPr>
        <p:spPr>
          <a:xfrm>
            <a:off x="2683698" y="1919230"/>
            <a:ext cx="248100" cy="31770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794" name="Shape 794"/>
          <p:cNvSpPr/>
          <p:nvPr/>
        </p:nvSpPr>
        <p:spPr>
          <a:xfrm>
            <a:off x="6337910" y="3238501"/>
            <a:ext cx="248100" cy="264276"/>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795" name="Shape 795"/>
          <p:cNvSpPr/>
          <p:nvPr/>
        </p:nvSpPr>
        <p:spPr>
          <a:xfrm rot="-7915492">
            <a:off x="4415846" y="3151579"/>
            <a:ext cx="225396" cy="432754"/>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796" name="Shape 796"/>
          <p:cNvSpPr/>
          <p:nvPr/>
        </p:nvSpPr>
        <p:spPr>
          <a:xfrm>
            <a:off x="6337910" y="4508740"/>
            <a:ext cx="248100" cy="215658"/>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797" name="Shape 797"/>
          <p:cNvSpPr/>
          <p:nvPr/>
        </p:nvSpPr>
        <p:spPr>
          <a:xfrm rot="5400000">
            <a:off x="4412737" y="5074373"/>
            <a:ext cx="225300" cy="28745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grpSp>
        <p:nvGrpSpPr>
          <p:cNvPr id="817" name="Shape 817"/>
          <p:cNvGrpSpPr/>
          <p:nvPr/>
        </p:nvGrpSpPr>
        <p:grpSpPr>
          <a:xfrm rot="10800000">
            <a:off x="7116235" y="1736262"/>
            <a:ext cx="758791" cy="3543300"/>
            <a:chOff x="1455375" y="1685925"/>
            <a:chExt cx="758791" cy="3543300"/>
          </a:xfrm>
        </p:grpSpPr>
        <p:cxnSp>
          <p:nvCxnSpPr>
            <p:cNvPr id="822" name="Shape 822"/>
            <p:cNvCxnSpPr/>
            <p:nvPr/>
          </p:nvCxnSpPr>
          <p:spPr>
            <a:xfrm rot="10800000" flipH="1">
              <a:off x="1782262" y="5216508"/>
              <a:ext cx="431904" cy="1200"/>
            </a:xfrm>
            <a:prstGeom prst="straightConnector1">
              <a:avLst/>
            </a:prstGeom>
            <a:noFill/>
            <a:ln w="28575" cap="flat" cmpd="sng">
              <a:solidFill>
                <a:srgbClr val="142248"/>
              </a:solidFill>
              <a:prstDash val="solid"/>
              <a:round/>
              <a:headEnd type="none" w="med" len="med"/>
              <a:tailEnd type="none" w="med" len="med"/>
            </a:ln>
          </p:spPr>
        </p:cxnSp>
        <p:cxnSp>
          <p:nvCxnSpPr>
            <p:cNvPr id="818" name="Shape 818"/>
            <p:cNvCxnSpPr/>
            <p:nvPr/>
          </p:nvCxnSpPr>
          <p:spPr>
            <a:xfrm>
              <a:off x="1785937" y="1685925"/>
              <a:ext cx="0" cy="3543300"/>
            </a:xfrm>
            <a:prstGeom prst="straightConnector1">
              <a:avLst/>
            </a:prstGeom>
            <a:noFill/>
            <a:ln w="28575" cap="flat" cmpd="sng">
              <a:solidFill>
                <a:srgbClr val="142248"/>
              </a:solidFill>
              <a:prstDash val="solid"/>
              <a:round/>
              <a:headEnd type="none" w="med" len="med"/>
              <a:tailEnd type="none" w="med" len="med"/>
            </a:ln>
          </p:spPr>
        </p:cxnSp>
        <p:cxnSp>
          <p:nvCxnSpPr>
            <p:cNvPr id="819" name="Shape 819"/>
            <p:cNvCxnSpPr/>
            <p:nvPr/>
          </p:nvCxnSpPr>
          <p:spPr>
            <a:xfrm rot="10800000">
              <a:off x="1455375" y="3476287"/>
              <a:ext cx="317400" cy="0"/>
            </a:xfrm>
            <a:prstGeom prst="straightConnector1">
              <a:avLst/>
            </a:prstGeom>
            <a:noFill/>
            <a:ln w="28575" cap="flat" cmpd="sng">
              <a:solidFill>
                <a:srgbClr val="142248"/>
              </a:solidFill>
              <a:prstDash val="solid"/>
              <a:round/>
              <a:headEnd type="none" w="med" len="med"/>
              <a:tailEnd type="none" w="med" len="med"/>
            </a:ln>
          </p:spPr>
        </p:cxnSp>
        <p:cxnSp>
          <p:nvCxnSpPr>
            <p:cNvPr id="820" name="Shape 820"/>
            <p:cNvCxnSpPr/>
            <p:nvPr/>
          </p:nvCxnSpPr>
          <p:spPr>
            <a:xfrm rot="10800000" flipH="1">
              <a:off x="1782262" y="2795106"/>
              <a:ext cx="259200" cy="1200"/>
            </a:xfrm>
            <a:prstGeom prst="straightConnector1">
              <a:avLst/>
            </a:prstGeom>
            <a:noFill/>
            <a:ln w="28575" cap="flat" cmpd="sng">
              <a:solidFill>
                <a:srgbClr val="142248"/>
              </a:solidFill>
              <a:prstDash val="solid"/>
              <a:round/>
              <a:headEnd type="none" w="med" len="med"/>
              <a:tailEnd type="none" w="med" len="med"/>
            </a:ln>
          </p:spPr>
        </p:cxnSp>
        <p:cxnSp>
          <p:nvCxnSpPr>
            <p:cNvPr id="821" name="Shape 821"/>
            <p:cNvCxnSpPr/>
            <p:nvPr/>
          </p:nvCxnSpPr>
          <p:spPr>
            <a:xfrm rot="10800000" flipH="1">
              <a:off x="1772737" y="4063312"/>
              <a:ext cx="407562" cy="0"/>
            </a:xfrm>
            <a:prstGeom prst="straightConnector1">
              <a:avLst/>
            </a:prstGeom>
            <a:noFill/>
            <a:ln w="28575" cap="flat" cmpd="sng">
              <a:solidFill>
                <a:srgbClr val="142248"/>
              </a:solidFill>
              <a:prstDash val="solid"/>
              <a:round/>
              <a:headEnd type="none" w="med" len="med"/>
              <a:tailEnd type="none" w="med" len="med"/>
            </a:ln>
          </p:spPr>
        </p:cxnSp>
        <p:cxnSp>
          <p:nvCxnSpPr>
            <p:cNvPr id="823" name="Shape 823"/>
            <p:cNvCxnSpPr/>
            <p:nvPr/>
          </p:nvCxnSpPr>
          <p:spPr>
            <a:xfrm rot="10800000" flipH="1">
              <a:off x="1776988" y="1697558"/>
              <a:ext cx="394845" cy="0"/>
            </a:xfrm>
            <a:prstGeom prst="straightConnector1">
              <a:avLst/>
            </a:prstGeom>
            <a:noFill/>
            <a:ln w="28575" cap="flat" cmpd="sng">
              <a:solidFill>
                <a:srgbClr val="142248"/>
              </a:solidFill>
              <a:prstDash val="solid"/>
              <a:round/>
              <a:headEnd type="none" w="med" len="med"/>
              <a:tailEnd type="none" w="med" len="med"/>
            </a:ln>
          </p:spPr>
        </p:cxnSp>
      </p:grpSp>
      <p:sp>
        <p:nvSpPr>
          <p:cNvPr id="803" name="Shape 803"/>
          <p:cNvSpPr txBox="1">
            <a:spLocks noGrp="1"/>
          </p:cNvSpPr>
          <p:nvPr>
            <p:ph type="title"/>
          </p:nvPr>
        </p:nvSpPr>
        <p:spPr>
          <a:xfrm>
            <a:off x="449256" y="-12131"/>
            <a:ext cx="8229600" cy="1143000"/>
          </a:xfrm>
          <a:prstGeom prst="rect">
            <a:avLst/>
          </a:prstGeom>
        </p:spPr>
        <p:txBody>
          <a:bodyPr lIns="91395" tIns="91395" rIns="91395" bIns="91395" anchor="ctr" anchorCtr="0">
            <a:noAutofit/>
          </a:bodyPr>
          <a:lstStyle/>
          <a:p>
            <a:r>
              <a:rPr lang="en-US" sz="4000" b="1"/>
              <a:t>Species Distribution Modeling</a:t>
            </a:r>
          </a:p>
        </p:txBody>
      </p:sp>
      <p:sp>
        <p:nvSpPr>
          <p:cNvPr id="804" name="Shape 804"/>
          <p:cNvSpPr/>
          <p:nvPr/>
        </p:nvSpPr>
        <p:spPr>
          <a:xfrm rot="-5400000">
            <a:off x="5896900" y="3092224"/>
            <a:ext cx="4838100" cy="911100"/>
          </a:xfrm>
          <a:prstGeom prst="rect">
            <a:avLst/>
          </a:prstGeom>
          <a:solidFill>
            <a:srgbClr val="0971AB"/>
          </a:solidFill>
          <a:ln>
            <a:noFill/>
          </a:ln>
        </p:spPr>
        <p:txBody>
          <a:bodyPr lIns="24742" tIns="24742" rIns="24742" bIns="24742" anchor="ctr" anchorCtr="0">
            <a:noAutofit/>
          </a:bodyPr>
          <a:lstStyle/>
          <a:p>
            <a:pPr algn="ctr">
              <a:lnSpc>
                <a:spcPct val="90000"/>
              </a:lnSpc>
              <a:buClr>
                <a:schemeClr val="lt1"/>
              </a:buClr>
              <a:buSzPct val="25000"/>
            </a:pPr>
            <a:r>
              <a:rPr lang="en-US" sz="3900">
                <a:solidFill>
                  <a:schemeClr val="lt1"/>
                </a:solidFill>
                <a:latin typeface="Calibri"/>
                <a:ea typeface="Calibri"/>
                <a:cs typeface="Calibri"/>
                <a:sym typeface="Calibri"/>
              </a:rPr>
              <a:t>Atmosphere images</a:t>
            </a:r>
          </a:p>
        </p:txBody>
      </p:sp>
      <p:sp>
        <p:nvSpPr>
          <p:cNvPr id="805" name="Shape 805"/>
          <p:cNvSpPr txBox="1"/>
          <p:nvPr/>
        </p:nvSpPr>
        <p:spPr>
          <a:xfrm>
            <a:off x="2037975" y="2378927"/>
            <a:ext cx="5244300" cy="1097361"/>
          </a:xfrm>
          <a:prstGeom prst="rect">
            <a:avLst/>
          </a:prstGeom>
          <a:solidFill>
            <a:srgbClr val="EFEFEF"/>
          </a:solidFill>
          <a:ln w="19050" cap="flat" cmpd="sng">
            <a:solidFill>
              <a:srgbClr val="142248"/>
            </a:solidFill>
            <a:prstDash val="solid"/>
            <a:round/>
            <a:headEnd type="none" w="med" len="med"/>
            <a:tailEnd type="none" w="med" len="med"/>
          </a:ln>
        </p:spPr>
        <p:txBody>
          <a:bodyPr lIns="156400" tIns="156400" rIns="156400" bIns="156400" anchor="b" anchorCtr="0">
            <a:noAutofit/>
          </a:bodyPr>
          <a:lstStyle/>
          <a:p>
            <a:pPr algn="ctr">
              <a:lnSpc>
                <a:spcPct val="90000"/>
              </a:lnSpc>
              <a:buClr>
                <a:schemeClr val="dk1"/>
              </a:buClr>
            </a:pPr>
            <a:r>
              <a:rPr lang="en-US" sz="1600" b="1" dirty="0"/>
              <a:t>Surface Models</a:t>
            </a:r>
          </a:p>
          <a:p>
            <a:pPr lvl="0" algn="ctr">
              <a:lnSpc>
                <a:spcPct val="90000"/>
              </a:lnSpc>
              <a:buClr>
                <a:schemeClr val="dk1"/>
              </a:buClr>
            </a:pPr>
            <a:r>
              <a:rPr lang="en-US" sz="1600" b="1" dirty="0">
                <a:solidFill>
                  <a:srgbClr val="AA2173"/>
                </a:solidFill>
              </a:rPr>
              <a:t>Geographic Resource Analysis Support System (GRASS)</a:t>
            </a:r>
            <a:r>
              <a:rPr lang="en-US" sz="1600" dirty="0">
                <a:ea typeface="Calibri"/>
                <a:cs typeface="Calibri"/>
                <a:sym typeface="Calibri"/>
              </a:rPr>
              <a:t> *</a:t>
            </a:r>
            <a:r>
              <a:rPr lang="en-US" sz="1600" b="1" dirty="0">
                <a:solidFill>
                  <a:srgbClr val="AA2173"/>
                </a:solidFill>
              </a:rPr>
              <a:t>, System for Automated Geospatial Analysis (SAGA)</a:t>
            </a:r>
            <a:r>
              <a:rPr lang="en-US" sz="1600" dirty="0">
                <a:ea typeface="Calibri"/>
                <a:cs typeface="Calibri"/>
                <a:sym typeface="Calibri"/>
              </a:rPr>
              <a:t> *</a:t>
            </a:r>
            <a:endParaRPr lang="en-US" sz="1600" b="1" dirty="0">
              <a:solidFill>
                <a:srgbClr val="AA2173"/>
              </a:solidFill>
            </a:endParaRPr>
          </a:p>
        </p:txBody>
      </p:sp>
      <p:sp>
        <p:nvSpPr>
          <p:cNvPr id="806" name="Shape 806"/>
          <p:cNvSpPr txBox="1"/>
          <p:nvPr/>
        </p:nvSpPr>
        <p:spPr>
          <a:xfrm>
            <a:off x="2030775" y="1313525"/>
            <a:ext cx="5244300" cy="758400"/>
          </a:xfrm>
          <a:prstGeom prst="rect">
            <a:avLst/>
          </a:prstGeom>
          <a:solidFill>
            <a:srgbClr val="EFEFEF"/>
          </a:solidFill>
          <a:ln w="19050" cap="flat" cmpd="sng">
            <a:solidFill>
              <a:srgbClr val="142248"/>
            </a:solidFill>
            <a:prstDash val="solid"/>
            <a:round/>
            <a:headEnd type="none" w="med" len="med"/>
            <a:tailEnd type="none" w="med" len="med"/>
          </a:ln>
        </p:spPr>
        <p:txBody>
          <a:bodyPr lIns="156400" tIns="156400" rIns="156400" bIns="156400" anchor="b" anchorCtr="0">
            <a:noAutofit/>
          </a:bodyPr>
          <a:lstStyle/>
          <a:p>
            <a:pPr algn="ctr">
              <a:spcBef>
                <a:spcPts val="770"/>
              </a:spcBef>
              <a:buClr>
                <a:schemeClr val="dk1"/>
              </a:buClr>
            </a:pPr>
            <a:r>
              <a:rPr lang="en-US" sz="1600" b="1" dirty="0" err="1"/>
              <a:t>Georeferencing</a:t>
            </a:r>
            <a:r>
              <a:rPr lang="en-US" sz="1600" b="1" dirty="0"/>
              <a:t> and Alignment</a:t>
            </a:r>
          </a:p>
          <a:p>
            <a:pPr lvl="0" algn="ctr">
              <a:buClr>
                <a:schemeClr val="dk1"/>
              </a:buClr>
            </a:pPr>
            <a:r>
              <a:rPr lang="en-US" sz="1600" b="1" dirty="0">
                <a:solidFill>
                  <a:srgbClr val="AA2173"/>
                </a:solidFill>
              </a:rPr>
              <a:t>Geospatial Data Abstraction Library (GDAL)</a:t>
            </a:r>
            <a:r>
              <a:rPr lang="en-US" sz="1600" dirty="0">
                <a:ea typeface="Calibri"/>
                <a:cs typeface="Calibri"/>
                <a:sym typeface="Calibri"/>
              </a:rPr>
              <a:t> *</a:t>
            </a:r>
            <a:r>
              <a:rPr lang="en-US" sz="1600" b="1" dirty="0">
                <a:solidFill>
                  <a:srgbClr val="AA2173"/>
                </a:solidFill>
              </a:rPr>
              <a:t> </a:t>
            </a:r>
          </a:p>
        </p:txBody>
      </p:sp>
      <p:sp>
        <p:nvSpPr>
          <p:cNvPr id="807" name="Shape 807"/>
          <p:cNvSpPr txBox="1"/>
          <p:nvPr/>
        </p:nvSpPr>
        <p:spPr>
          <a:xfrm>
            <a:off x="2037975" y="4898246"/>
            <a:ext cx="5244300" cy="758400"/>
          </a:xfrm>
          <a:prstGeom prst="rect">
            <a:avLst/>
          </a:prstGeom>
          <a:solidFill>
            <a:srgbClr val="EFEFEF"/>
          </a:solidFill>
          <a:ln w="19050" cap="flat" cmpd="sng">
            <a:solidFill>
              <a:srgbClr val="142248"/>
            </a:solidFill>
            <a:prstDash val="solid"/>
            <a:round/>
            <a:headEnd type="none" w="med" len="med"/>
            <a:tailEnd type="none" w="med" len="med"/>
          </a:ln>
        </p:spPr>
        <p:txBody>
          <a:bodyPr lIns="156400" tIns="156400" rIns="156400" bIns="156400" anchor="b" anchorCtr="0">
            <a:noAutofit/>
          </a:bodyPr>
          <a:lstStyle/>
          <a:p>
            <a:pPr algn="ctr">
              <a:lnSpc>
                <a:spcPct val="90000"/>
              </a:lnSpc>
              <a:buClr>
                <a:schemeClr val="dk1"/>
              </a:buClr>
            </a:pPr>
            <a:r>
              <a:rPr lang="en-US" sz="1600" b="1" dirty="0"/>
              <a:t>Species Distribution Models (SDM)</a:t>
            </a:r>
          </a:p>
          <a:p>
            <a:pPr lvl="0" algn="ctr">
              <a:lnSpc>
                <a:spcPct val="90000"/>
              </a:lnSpc>
              <a:buClr>
                <a:schemeClr val="dk1"/>
              </a:buClr>
            </a:pPr>
            <a:r>
              <a:rPr lang="en-US" sz="1600" b="1" dirty="0" err="1">
                <a:solidFill>
                  <a:srgbClr val="0971AB"/>
                </a:solidFill>
              </a:rPr>
              <a:t>RStudio</a:t>
            </a:r>
            <a:r>
              <a:rPr lang="en-US" sz="1600" b="1" dirty="0">
                <a:solidFill>
                  <a:srgbClr val="0971AB"/>
                </a:solidFill>
              </a:rPr>
              <a:t>-Server (R)</a:t>
            </a:r>
            <a:r>
              <a:rPr lang="en-US" sz="1600" dirty="0">
                <a:ea typeface="Calibri"/>
                <a:cs typeface="Calibri"/>
                <a:sym typeface="Calibri"/>
              </a:rPr>
              <a:t> *</a:t>
            </a:r>
            <a:endParaRPr lang="en-US" sz="1600" b="1" dirty="0">
              <a:solidFill>
                <a:srgbClr val="0971AB"/>
              </a:solidFill>
            </a:endParaRPr>
          </a:p>
        </p:txBody>
      </p:sp>
      <p:sp>
        <p:nvSpPr>
          <p:cNvPr id="808" name="Shape 808"/>
          <p:cNvSpPr txBox="1"/>
          <p:nvPr/>
        </p:nvSpPr>
        <p:spPr>
          <a:xfrm>
            <a:off x="2037975" y="3776407"/>
            <a:ext cx="5244300" cy="786900"/>
          </a:xfrm>
          <a:prstGeom prst="rect">
            <a:avLst/>
          </a:prstGeom>
          <a:solidFill>
            <a:srgbClr val="F0F0F0"/>
          </a:solidFill>
          <a:ln w="19050" cap="flat" cmpd="sng">
            <a:solidFill>
              <a:srgbClr val="142248"/>
            </a:solidFill>
            <a:prstDash val="solid"/>
            <a:round/>
            <a:headEnd type="none" w="med" len="med"/>
            <a:tailEnd type="none" w="med" len="med"/>
          </a:ln>
        </p:spPr>
        <p:txBody>
          <a:bodyPr lIns="156400" tIns="156400" rIns="156400" bIns="156400" anchor="b" anchorCtr="0">
            <a:noAutofit/>
          </a:bodyPr>
          <a:lstStyle/>
          <a:p>
            <a:pPr algn="ctr">
              <a:lnSpc>
                <a:spcPct val="90000"/>
              </a:lnSpc>
              <a:buClr>
                <a:schemeClr val="dk1"/>
              </a:buClr>
            </a:pPr>
            <a:r>
              <a:rPr lang="en-US" sz="1600" b="1" dirty="0"/>
              <a:t>Zonal Statistics</a:t>
            </a:r>
          </a:p>
          <a:p>
            <a:pPr lvl="0" algn="ctr">
              <a:lnSpc>
                <a:spcPct val="90000"/>
              </a:lnSpc>
              <a:buClr>
                <a:schemeClr val="dk1"/>
              </a:buClr>
            </a:pPr>
            <a:r>
              <a:rPr lang="en-US" sz="1600" b="1" dirty="0">
                <a:solidFill>
                  <a:srgbClr val="0971AB"/>
                </a:solidFill>
              </a:rPr>
              <a:t>Quantum Geographic Information System (QGIS)</a:t>
            </a:r>
            <a:r>
              <a:rPr lang="en-US" sz="1600" dirty="0">
                <a:ea typeface="Calibri"/>
                <a:cs typeface="Calibri"/>
                <a:sym typeface="Calibri"/>
              </a:rPr>
              <a:t> *</a:t>
            </a:r>
            <a:r>
              <a:rPr lang="en-US" sz="1600" b="1" dirty="0">
                <a:solidFill>
                  <a:srgbClr val="0971AB"/>
                </a:solidFill>
              </a:rPr>
              <a:t> </a:t>
            </a:r>
          </a:p>
        </p:txBody>
      </p:sp>
      <p:sp>
        <p:nvSpPr>
          <p:cNvPr id="809" name="Shape 809"/>
          <p:cNvSpPr/>
          <p:nvPr/>
        </p:nvSpPr>
        <p:spPr>
          <a:xfrm>
            <a:off x="4395611" y="2133437"/>
            <a:ext cx="205500" cy="20550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p>
        </p:txBody>
      </p:sp>
      <p:sp>
        <p:nvSpPr>
          <p:cNvPr id="810" name="Shape 810"/>
          <p:cNvSpPr/>
          <p:nvPr/>
        </p:nvSpPr>
        <p:spPr>
          <a:xfrm>
            <a:off x="4434736" y="3522805"/>
            <a:ext cx="205500" cy="20550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p>
        </p:txBody>
      </p:sp>
      <p:sp>
        <p:nvSpPr>
          <p:cNvPr id="811" name="Shape 811"/>
          <p:cNvSpPr/>
          <p:nvPr/>
        </p:nvSpPr>
        <p:spPr>
          <a:xfrm>
            <a:off x="4434736" y="4629267"/>
            <a:ext cx="205500" cy="20550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p>
        </p:txBody>
      </p:sp>
      <p:grpSp>
        <p:nvGrpSpPr>
          <p:cNvPr id="812" name="Shape 812"/>
          <p:cNvGrpSpPr/>
          <p:nvPr/>
        </p:nvGrpSpPr>
        <p:grpSpPr>
          <a:xfrm>
            <a:off x="1478128" y="1685925"/>
            <a:ext cx="563334" cy="1800300"/>
            <a:chOff x="1478128" y="1685925"/>
            <a:chExt cx="563334" cy="1800300"/>
          </a:xfrm>
        </p:grpSpPr>
        <p:cxnSp>
          <p:nvCxnSpPr>
            <p:cNvPr id="813" name="Shape 813"/>
            <p:cNvCxnSpPr/>
            <p:nvPr/>
          </p:nvCxnSpPr>
          <p:spPr>
            <a:xfrm>
              <a:off x="1785937" y="1685925"/>
              <a:ext cx="14400" cy="1800300"/>
            </a:xfrm>
            <a:prstGeom prst="straightConnector1">
              <a:avLst/>
            </a:prstGeom>
            <a:noFill/>
            <a:ln w="28575" cap="flat" cmpd="sng">
              <a:solidFill>
                <a:srgbClr val="142248"/>
              </a:solidFill>
              <a:prstDash val="solid"/>
              <a:round/>
              <a:headEnd type="none" w="med" len="med"/>
              <a:tailEnd type="none" w="med" len="med"/>
            </a:ln>
          </p:spPr>
        </p:cxnSp>
        <p:cxnSp>
          <p:nvCxnSpPr>
            <p:cNvPr id="814" name="Shape 814"/>
            <p:cNvCxnSpPr/>
            <p:nvPr/>
          </p:nvCxnSpPr>
          <p:spPr>
            <a:xfrm>
              <a:off x="1478128" y="3472054"/>
              <a:ext cx="317400" cy="0"/>
            </a:xfrm>
            <a:prstGeom prst="straightConnector1">
              <a:avLst/>
            </a:prstGeom>
            <a:noFill/>
            <a:ln w="28575" cap="flat" cmpd="sng">
              <a:solidFill>
                <a:srgbClr val="142248"/>
              </a:solidFill>
              <a:prstDash val="solid"/>
              <a:round/>
              <a:headEnd type="none" w="med" len="med"/>
              <a:tailEnd type="none" w="med" len="med"/>
            </a:ln>
          </p:spPr>
        </p:cxnSp>
        <p:cxnSp>
          <p:nvCxnSpPr>
            <p:cNvPr id="815" name="Shape 815"/>
            <p:cNvCxnSpPr/>
            <p:nvPr/>
          </p:nvCxnSpPr>
          <p:spPr>
            <a:xfrm rot="10800000" flipH="1">
              <a:off x="1782262" y="2924250"/>
              <a:ext cx="259200" cy="1200"/>
            </a:xfrm>
            <a:prstGeom prst="straightConnector1">
              <a:avLst/>
            </a:prstGeom>
            <a:noFill/>
            <a:ln w="28575" cap="flat" cmpd="sng">
              <a:solidFill>
                <a:srgbClr val="142248"/>
              </a:solidFill>
              <a:prstDash val="solid"/>
              <a:round/>
              <a:headEnd type="none" w="med" len="med"/>
              <a:tailEnd type="none" w="med" len="med"/>
            </a:ln>
          </p:spPr>
        </p:cxnSp>
        <p:cxnSp>
          <p:nvCxnSpPr>
            <p:cNvPr id="816" name="Shape 816"/>
            <p:cNvCxnSpPr/>
            <p:nvPr/>
          </p:nvCxnSpPr>
          <p:spPr>
            <a:xfrm rot="10800000" flipH="1">
              <a:off x="1781221" y="1700591"/>
              <a:ext cx="259200" cy="1200"/>
            </a:xfrm>
            <a:prstGeom prst="straightConnector1">
              <a:avLst/>
            </a:prstGeom>
            <a:noFill/>
            <a:ln w="28575" cap="flat" cmpd="sng">
              <a:solidFill>
                <a:srgbClr val="142248"/>
              </a:solidFill>
              <a:prstDash val="solid"/>
              <a:round/>
              <a:headEnd type="none" w="med" len="med"/>
              <a:tailEnd type="none" w="med" len="med"/>
            </a:ln>
          </p:spPr>
        </p:cxnSp>
      </p:grpSp>
      <p:sp>
        <p:nvSpPr>
          <p:cNvPr id="824" name="Shape 824"/>
          <p:cNvSpPr txBox="1"/>
          <p:nvPr/>
        </p:nvSpPr>
        <p:spPr>
          <a:xfrm rot="-5400000">
            <a:off x="-1416600" y="3054800"/>
            <a:ext cx="4842900" cy="942900"/>
          </a:xfrm>
          <a:prstGeom prst="rect">
            <a:avLst/>
          </a:prstGeom>
          <a:solidFill>
            <a:srgbClr val="ED6D23"/>
          </a:solidFill>
          <a:ln>
            <a:noFill/>
          </a:ln>
        </p:spPr>
        <p:txBody>
          <a:bodyPr lIns="24742" tIns="24742" rIns="24742" bIns="24742" anchor="ctr" anchorCtr="0">
            <a:noAutofit/>
          </a:bodyPr>
          <a:lstStyle/>
          <a:p>
            <a:pPr algn="ctr">
              <a:lnSpc>
                <a:spcPct val="90000"/>
              </a:lnSpc>
              <a:buClr>
                <a:schemeClr val="dk1"/>
              </a:buClr>
              <a:buSzPct val="25000"/>
            </a:pPr>
            <a:r>
              <a:rPr lang="en-US" sz="3600">
                <a:solidFill>
                  <a:srgbClr val="FFFFFF"/>
                </a:solidFill>
                <a:latin typeface="Calibri"/>
                <a:ea typeface="Calibri"/>
                <a:cs typeface="Calibri"/>
                <a:sym typeface="Calibri"/>
              </a:rPr>
              <a:t>Discovery Environment </a:t>
            </a:r>
          </a:p>
        </p:txBody>
      </p:sp>
      <p:sp>
        <p:nvSpPr>
          <p:cNvPr id="30" name="Shape 219"/>
          <p:cNvSpPr txBox="1"/>
          <p:nvPr/>
        </p:nvSpPr>
        <p:spPr>
          <a:xfrm>
            <a:off x="2545061" y="6217094"/>
            <a:ext cx="1434135"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Discovery </a:t>
            </a:r>
          </a:p>
          <a:p>
            <a:pPr algn="ctr">
              <a:buClr>
                <a:srgbClr val="000000"/>
              </a:buClr>
              <a:buSzPct val="25000"/>
            </a:pPr>
            <a:r>
              <a:rPr lang="en-US" sz="1200" b="1" dirty="0"/>
              <a:t>Environment</a:t>
            </a:r>
          </a:p>
        </p:txBody>
      </p:sp>
      <p:sp>
        <p:nvSpPr>
          <p:cNvPr id="31" name="Shape 220"/>
          <p:cNvSpPr txBox="1"/>
          <p:nvPr/>
        </p:nvSpPr>
        <p:spPr>
          <a:xfrm>
            <a:off x="4024660" y="6215438"/>
            <a:ext cx="1117783" cy="318600"/>
          </a:xfrm>
          <a:prstGeom prst="rect">
            <a:avLst/>
          </a:prstGeom>
          <a:noFill/>
          <a:ln>
            <a:noFill/>
          </a:ln>
        </p:spPr>
        <p:txBody>
          <a:bodyPr lIns="91395" tIns="91395" rIns="91395" bIns="91395" anchor="t" anchorCtr="0">
            <a:noAutofit/>
          </a:bodyPr>
          <a:lstStyle/>
          <a:p>
            <a:pPr>
              <a:buClr>
                <a:srgbClr val="000000"/>
              </a:buClr>
              <a:buSzPct val="25000"/>
            </a:pPr>
            <a:r>
              <a:rPr lang="en-US" sz="1200" b="1" dirty="0"/>
              <a:t>Atmosphere</a:t>
            </a:r>
          </a:p>
        </p:txBody>
      </p:sp>
      <p:sp>
        <p:nvSpPr>
          <p:cNvPr id="32" name="Shape 236"/>
          <p:cNvSpPr txBox="1"/>
          <p:nvPr/>
        </p:nvSpPr>
        <p:spPr>
          <a:xfrm>
            <a:off x="3849202" y="6512846"/>
            <a:ext cx="1468696" cy="474298"/>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 New additions</a:t>
            </a:r>
          </a:p>
        </p:txBody>
      </p:sp>
      <p:sp>
        <p:nvSpPr>
          <p:cNvPr id="33" name="Shape 237"/>
          <p:cNvSpPr/>
          <p:nvPr/>
        </p:nvSpPr>
        <p:spPr>
          <a:xfrm>
            <a:off x="2957077" y="6156961"/>
            <a:ext cx="582360" cy="101296"/>
          </a:xfrm>
          <a:prstGeom prst="rect">
            <a:avLst/>
          </a:prstGeom>
          <a:solidFill>
            <a:srgbClr val="ED6D23"/>
          </a:solidFill>
          <a:ln>
            <a:noFill/>
          </a:ln>
        </p:spPr>
        <p:txBody>
          <a:bodyPr lIns="91395" tIns="45686" rIns="91395" bIns="45686" anchor="ctr" anchorCtr="0">
            <a:noAutofit/>
          </a:bodyPr>
          <a:lstStyle/>
          <a:p>
            <a:pPr algn="ctr">
              <a:buClr>
                <a:srgbClr val="000000"/>
              </a:buClr>
            </a:pPr>
            <a:endParaRPr>
              <a:solidFill>
                <a:srgbClr val="ED6D23"/>
              </a:solidFill>
            </a:endParaRPr>
          </a:p>
        </p:txBody>
      </p:sp>
      <p:sp>
        <p:nvSpPr>
          <p:cNvPr id="34" name="Shape 238"/>
          <p:cNvSpPr/>
          <p:nvPr/>
        </p:nvSpPr>
        <p:spPr>
          <a:xfrm>
            <a:off x="4296182" y="6155999"/>
            <a:ext cx="574739" cy="101296"/>
          </a:xfrm>
          <a:prstGeom prst="rect">
            <a:avLst/>
          </a:prstGeom>
          <a:solidFill>
            <a:srgbClr val="0971AB"/>
          </a:solidFill>
          <a:ln>
            <a:noFill/>
          </a:ln>
        </p:spPr>
        <p:txBody>
          <a:bodyPr lIns="91395" tIns="45686" rIns="91395" bIns="45686" anchor="ctr" anchorCtr="0">
            <a:noAutofit/>
          </a:bodyPr>
          <a:lstStyle/>
          <a:p>
            <a:pPr algn="ctr">
              <a:buClr>
                <a:srgbClr val="000000"/>
              </a:buClr>
            </a:pPr>
            <a:endParaRPr>
              <a:solidFill>
                <a:schemeClr val="lt1"/>
              </a:solidFill>
            </a:endParaRPr>
          </a:p>
        </p:txBody>
      </p:sp>
      <p:sp>
        <p:nvSpPr>
          <p:cNvPr id="35" name="Shape 239"/>
          <p:cNvSpPr txBox="1"/>
          <p:nvPr/>
        </p:nvSpPr>
        <p:spPr>
          <a:xfrm>
            <a:off x="5325021" y="6215438"/>
            <a:ext cx="1117783"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Both </a:t>
            </a:r>
          </a:p>
          <a:p>
            <a:pPr algn="ctr">
              <a:buClr>
                <a:srgbClr val="000000"/>
              </a:buClr>
              <a:buSzPct val="25000"/>
            </a:pPr>
            <a:r>
              <a:rPr lang="en-US" sz="1200" b="1" dirty="0"/>
              <a:t>(DE &amp; </a:t>
            </a:r>
            <a:r>
              <a:rPr lang="en-US" sz="1200" b="1" dirty="0" err="1"/>
              <a:t>Atmo</a:t>
            </a:r>
            <a:r>
              <a:rPr lang="en-US" sz="1200" b="1" dirty="0"/>
              <a:t>)</a:t>
            </a:r>
          </a:p>
        </p:txBody>
      </p:sp>
      <p:sp>
        <p:nvSpPr>
          <p:cNvPr id="36" name="Shape 240"/>
          <p:cNvSpPr/>
          <p:nvPr/>
        </p:nvSpPr>
        <p:spPr>
          <a:xfrm>
            <a:off x="5566924" y="6155999"/>
            <a:ext cx="574739" cy="101296"/>
          </a:xfrm>
          <a:prstGeom prst="rect">
            <a:avLst/>
          </a:prstGeom>
          <a:solidFill>
            <a:srgbClr val="AA2173"/>
          </a:solidFill>
          <a:ln>
            <a:noFill/>
          </a:ln>
        </p:spPr>
        <p:txBody>
          <a:bodyPr lIns="91395" tIns="45686" rIns="91395" bIns="45686" anchor="ctr" anchorCtr="0">
            <a:noAutofit/>
          </a:bodyPr>
          <a:lstStyle/>
          <a:p>
            <a:pPr algn="ctr">
              <a:buClr>
                <a:srgbClr val="000000"/>
              </a:buClr>
            </a:pPr>
            <a:endParaRPr>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Shape 836"/>
          <p:cNvSpPr txBox="1">
            <a:spLocks noGrp="1"/>
          </p:cNvSpPr>
          <p:nvPr>
            <p:ph type="title"/>
          </p:nvPr>
        </p:nvSpPr>
        <p:spPr>
          <a:xfrm>
            <a:off x="457200" y="274637"/>
            <a:ext cx="8229600" cy="1143000"/>
          </a:xfrm>
          <a:prstGeom prst="rect">
            <a:avLst/>
          </a:prstGeom>
        </p:spPr>
        <p:txBody>
          <a:bodyPr lIns="91395" tIns="91395" rIns="91395" bIns="91395" anchor="ctr" anchorCtr="0">
            <a:noAutofit/>
          </a:bodyPr>
          <a:lstStyle/>
          <a:p>
            <a:r>
              <a:rPr lang="en-US"/>
              <a:t>In the Works</a:t>
            </a:r>
          </a:p>
        </p:txBody>
      </p:sp>
      <p:sp>
        <p:nvSpPr>
          <p:cNvPr id="837" name="Shape 837"/>
          <p:cNvSpPr txBox="1">
            <a:spLocks noGrp="1"/>
          </p:cNvSpPr>
          <p:nvPr>
            <p:ph type="body" idx="1"/>
          </p:nvPr>
        </p:nvSpPr>
        <p:spPr>
          <a:xfrm>
            <a:off x="457200" y="1600200"/>
            <a:ext cx="8229600" cy="4526100"/>
          </a:xfrm>
          <a:prstGeom prst="rect">
            <a:avLst/>
          </a:prstGeom>
        </p:spPr>
        <p:txBody>
          <a:bodyPr lIns="91395" tIns="91395" rIns="91395" bIns="91395" anchor="t" anchorCtr="0">
            <a:noAutofit/>
          </a:bodyPr>
          <a:lstStyle/>
          <a:p>
            <a:pPr marL="0" indent="0">
              <a:spcBef>
                <a:spcPts val="0"/>
              </a:spcBef>
              <a:buNone/>
            </a:pPr>
            <a:r>
              <a:rPr lang="en-US"/>
              <a:t>Phenomics workflow support </a:t>
            </a:r>
          </a:p>
          <a:p>
            <a:pPr marL="457054" indent="-228526">
              <a:spcBef>
                <a:spcPts val="0"/>
              </a:spcBef>
            </a:pPr>
            <a:r>
              <a:rPr lang="en-US"/>
              <a:t>Image data management and analysis</a:t>
            </a:r>
          </a:p>
          <a:p>
            <a:pPr marL="457054" indent="-228526">
              <a:spcBef>
                <a:spcPts val="0"/>
              </a:spcBef>
            </a:pPr>
            <a:r>
              <a:rPr lang="en-US"/>
              <a:t>Geographic information systems</a:t>
            </a:r>
          </a:p>
          <a:p>
            <a:pPr marL="0" indent="0">
              <a:spcBef>
                <a:spcPts val="0"/>
              </a:spcBef>
              <a:buNone/>
            </a:pPr>
            <a:endParaRPr/>
          </a:p>
          <a:p>
            <a:pPr marL="0" indent="0">
              <a:spcBef>
                <a:spcPts val="0"/>
              </a:spcBef>
              <a:buNone/>
            </a:pPr>
            <a:r>
              <a:rPr lang="en-US"/>
              <a:t>To discuss your phenomics workflow needs, contact </a:t>
            </a:r>
            <a:r>
              <a:rPr lang="en-US" u="sng">
                <a:solidFill>
                  <a:schemeClr val="hlink"/>
                </a:solidFill>
                <a:hlinkClick r:id="rId3"/>
              </a:rPr>
              <a:t>info@cyverse.org</a:t>
            </a:r>
            <a:r>
              <a:rPr lang="en-US"/>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graphicFrame>
        <p:nvGraphicFramePr>
          <p:cNvPr id="866" name="Shape 866"/>
          <p:cNvGraphicFramePr/>
          <p:nvPr/>
        </p:nvGraphicFramePr>
        <p:xfrm>
          <a:off x="311725" y="865250"/>
          <a:ext cx="8591100" cy="5166490"/>
        </p:xfrm>
        <a:graphic>
          <a:graphicData uri="http://schemas.openxmlformats.org/drawingml/2006/table">
            <a:tbl>
              <a:tblPr firstRow="1" bandRow="1">
                <a:noFill/>
                <a:tableStyleId>{0DDC7822-D5DF-4A69-BD9E-A227D72A3F40}</a:tableStyleId>
              </a:tblPr>
              <a:tblGrid>
                <a:gridCol w="3099125"/>
                <a:gridCol w="1404600"/>
                <a:gridCol w="2128300"/>
                <a:gridCol w="1959075"/>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Workflow</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Platform</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Limits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Documentation</a:t>
                      </a:r>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1"/>
                        <a:t>DATA</a:t>
                      </a:r>
                    </a:p>
                  </a:txBody>
                  <a:tcPr marL="91450" marR="91450" marT="45725" marB="45725">
                    <a:solidFill>
                      <a:schemeClr val="accent6"/>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solidFill>
                      <a:schemeClr val="accent6"/>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solidFill>
                      <a:schemeClr val="accent6"/>
                    </a:solidFill>
                  </a:tcPr>
                </a:tc>
                <a:tc>
                  <a:txBody>
                    <a:bodyPr/>
                    <a:lstStyle/>
                    <a:p>
                      <a:pPr marL="0" marR="0" lvl="0" indent="0" algn="l" rtl="0">
                        <a:lnSpc>
                          <a:spcPct val="100000"/>
                        </a:lnSpc>
                        <a:spcBef>
                          <a:spcPts val="0"/>
                        </a:spcBef>
                        <a:spcAft>
                          <a:spcPts val="0"/>
                        </a:spcAft>
                        <a:buNone/>
                      </a:pPr>
                      <a:endParaRPr sz="1000" strike="noStrike" cap="none"/>
                    </a:p>
                  </a:txBody>
                  <a:tcPr marL="91450" marR="91450" marT="45725" marB="45725">
                    <a:solidFill>
                      <a:schemeClr val="accent6"/>
                    </a:solidFill>
                  </a:tcPr>
                </a:tc>
              </a:tr>
              <a:tr h="370850">
                <a:tc>
                  <a:txBody>
                    <a:bodyPr/>
                    <a:lstStyle/>
                    <a:p>
                      <a:pPr lvl="0" rtl="0">
                        <a:spcBef>
                          <a:spcPts val="0"/>
                        </a:spcBef>
                        <a:buNone/>
                      </a:pPr>
                      <a:r>
                        <a:rPr lang="en-US" sz="1400"/>
                        <a:t>Data Management Life Cycle</a:t>
                      </a:r>
                    </a:p>
                  </a:txBody>
                  <a:tcPr marL="91450" marR="91450" marT="45725" marB="45725">
                    <a:lnB w="9525" cap="flat" cmpd="sng">
                      <a:solidFill>
                        <a:schemeClr val="accent3"/>
                      </a:solidFill>
                      <a:prstDash val="solid"/>
                      <a:round/>
                      <a:headEnd type="none" w="med" len="med"/>
                      <a:tailEnd type="none" w="med" len="med"/>
                    </a:lnB>
                  </a:tcPr>
                </a:tc>
                <a:tc>
                  <a:txBody>
                    <a:bodyPr/>
                    <a:lstStyle/>
                    <a:p>
                      <a:pPr lvl="0" rtl="0">
                        <a:spcBef>
                          <a:spcPts val="0"/>
                        </a:spcBef>
                        <a:buNone/>
                      </a:pPr>
                      <a:r>
                        <a:rPr lang="en-US" sz="1400"/>
                        <a:t>All</a:t>
                      </a:r>
                    </a:p>
                  </a:txBody>
                  <a:tcPr marL="91450" marR="91450" marT="45725" marB="45725">
                    <a:lnB w="9525" cap="flat" cmpd="sng">
                      <a:solidFill>
                        <a:schemeClr val="accent3"/>
                      </a:solidFill>
                      <a:prstDash val="solid"/>
                      <a:round/>
                      <a:headEnd type="none" w="med" len="med"/>
                      <a:tailEnd type="none" w="med" len="med"/>
                    </a:lnB>
                  </a:tcPr>
                </a:tc>
                <a:tc>
                  <a:txBody>
                    <a:bodyPr/>
                    <a:lstStyle/>
                    <a:p>
                      <a:pPr lvl="0" rtl="0">
                        <a:spcBef>
                          <a:spcPts val="0"/>
                        </a:spcBef>
                        <a:buNone/>
                      </a:pPr>
                      <a:r>
                        <a:rPr lang="en-US" sz="1400"/>
                        <a:t>--</a:t>
                      </a:r>
                    </a:p>
                  </a:txBody>
                  <a:tcPr marL="91450" marR="91450" marT="45725" marB="45725">
                    <a:lnB w="9525" cap="flat" cmpd="sng">
                      <a:solidFill>
                        <a:schemeClr val="accent3"/>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sng">
                          <a:solidFill>
                            <a:schemeClr val="hlink"/>
                          </a:solidFill>
                          <a:hlinkClick r:id="rId3"/>
                        </a:rPr>
                        <a:t>Data Commons Repository</a:t>
                      </a:r>
                    </a:p>
                  </a:txBody>
                  <a:tcPr marL="91450" marR="91450" marT="45725" marB="45725">
                    <a:lnB w="9525" cap="flat" cmpd="sng">
                      <a:solidFill>
                        <a:schemeClr val="accent3"/>
                      </a:solidFill>
                      <a:prstDash val="solid"/>
                      <a:round/>
                      <a:headEnd type="none" w="med" len="med"/>
                      <a:tailEnd type="none" w="med" len="med"/>
                    </a:lnB>
                  </a:tcPr>
                </a:tc>
              </a:tr>
              <a:tr h="370850">
                <a:tc>
                  <a:txBody>
                    <a:bodyPr/>
                    <a:lstStyle/>
                    <a:p>
                      <a:pPr marL="0" marR="0" lvl="0" indent="0" algn="l" rtl="0">
                        <a:lnSpc>
                          <a:spcPct val="100000"/>
                        </a:lnSpc>
                        <a:spcBef>
                          <a:spcPts val="0"/>
                        </a:spcBef>
                        <a:spcAft>
                          <a:spcPts val="0"/>
                        </a:spcAft>
                        <a:buNone/>
                      </a:pPr>
                      <a:r>
                        <a:rPr lang="en-US" sz="1400" b="1"/>
                        <a:t>GENOMICS</a:t>
                      </a:r>
                    </a:p>
                  </a:txBody>
                  <a:tcPr marL="91450" marR="91450" marT="45725" marB="45725">
                    <a:lnL w="9525" cap="flat" cmpd="sng">
                      <a:solidFill>
                        <a:schemeClr val="accent3"/>
                      </a:solidFill>
                      <a:prstDash val="solid"/>
                      <a:round/>
                      <a:headEnd type="none" w="med" len="med"/>
                      <a:tailEnd type="none" w="med" len="med"/>
                    </a:lnL>
                    <a:lnR w="9525" cap="flat" cmpd="sng">
                      <a:solidFill>
                        <a:schemeClr val="accent3"/>
                      </a:solidFill>
                      <a:prstDash val="solid"/>
                      <a:round/>
                      <a:headEnd type="none" w="med" len="med"/>
                      <a:tailEnd type="none" w="med" len="med"/>
                    </a:lnR>
                    <a:lnT w="9525" cap="flat" cmpd="sng">
                      <a:solidFill>
                        <a:schemeClr val="accent3"/>
                      </a:solidFill>
                      <a:prstDash val="solid"/>
                      <a:round/>
                      <a:headEnd type="none" w="med" len="med"/>
                      <a:tailEnd type="none" w="med" len="med"/>
                    </a:lnT>
                    <a:lnB w="9525" cap="flat" cmpd="sng">
                      <a:solidFill>
                        <a:schemeClr val="accent3"/>
                      </a:solidFill>
                      <a:prstDash val="solid"/>
                      <a:round/>
                      <a:headEnd type="none" w="med" len="med"/>
                      <a:tailEnd type="none" w="med" len="med"/>
                    </a:lnB>
                    <a:solidFill>
                      <a:schemeClr val="accent6"/>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9525" cap="flat" cmpd="sng">
                      <a:solidFill>
                        <a:schemeClr val="accent3"/>
                      </a:solidFill>
                      <a:prstDash val="solid"/>
                      <a:round/>
                      <a:headEnd type="none" w="med" len="med"/>
                      <a:tailEnd type="none" w="med" len="med"/>
                    </a:lnL>
                    <a:lnR w="9525" cap="flat" cmpd="sng">
                      <a:solidFill>
                        <a:schemeClr val="accent3"/>
                      </a:solidFill>
                      <a:prstDash val="solid"/>
                      <a:round/>
                      <a:headEnd type="none" w="med" len="med"/>
                      <a:tailEnd type="none" w="med" len="med"/>
                    </a:lnR>
                    <a:lnT w="9525" cap="flat" cmpd="sng">
                      <a:solidFill>
                        <a:schemeClr val="accent3"/>
                      </a:solidFill>
                      <a:prstDash val="solid"/>
                      <a:round/>
                      <a:headEnd type="none" w="med" len="med"/>
                      <a:tailEnd type="none" w="med" len="med"/>
                    </a:lnT>
                    <a:lnB w="9525" cap="flat" cmpd="sng">
                      <a:solidFill>
                        <a:schemeClr val="accent3"/>
                      </a:solidFill>
                      <a:prstDash val="solid"/>
                      <a:round/>
                      <a:headEnd type="none" w="med" len="med"/>
                      <a:tailEnd type="none" w="med" len="med"/>
                    </a:lnB>
                    <a:solidFill>
                      <a:schemeClr val="accent6"/>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9525" cap="flat" cmpd="sng">
                      <a:solidFill>
                        <a:schemeClr val="accent3"/>
                      </a:solidFill>
                      <a:prstDash val="solid"/>
                      <a:round/>
                      <a:headEnd type="none" w="med" len="med"/>
                      <a:tailEnd type="none" w="med" len="med"/>
                    </a:lnL>
                    <a:lnR w="9525" cap="flat" cmpd="sng">
                      <a:solidFill>
                        <a:schemeClr val="accent3"/>
                      </a:solidFill>
                      <a:prstDash val="solid"/>
                      <a:round/>
                      <a:headEnd type="none" w="med" len="med"/>
                      <a:tailEnd type="none" w="med" len="med"/>
                    </a:lnR>
                    <a:lnT w="9525" cap="flat" cmpd="sng">
                      <a:solidFill>
                        <a:schemeClr val="accent3"/>
                      </a:solidFill>
                      <a:prstDash val="solid"/>
                      <a:round/>
                      <a:headEnd type="none" w="med" len="med"/>
                      <a:tailEnd type="none" w="med" len="med"/>
                    </a:lnT>
                    <a:lnB w="9525" cap="flat" cmpd="sng">
                      <a:solidFill>
                        <a:schemeClr val="accent3"/>
                      </a:solidFill>
                      <a:prstDash val="solid"/>
                      <a:round/>
                      <a:headEnd type="none" w="med" len="med"/>
                      <a:tailEnd type="none" w="med" len="med"/>
                    </a:lnB>
                    <a:solidFill>
                      <a:schemeClr val="accent6"/>
                    </a:solidFill>
                  </a:tcPr>
                </a:tc>
                <a:tc>
                  <a:txBody>
                    <a:bodyPr/>
                    <a:lstStyle/>
                    <a:p>
                      <a:pPr marL="0" marR="0" lvl="0" indent="0" algn="l" rtl="0">
                        <a:lnSpc>
                          <a:spcPct val="100000"/>
                        </a:lnSpc>
                        <a:spcBef>
                          <a:spcPts val="0"/>
                        </a:spcBef>
                        <a:spcAft>
                          <a:spcPts val="0"/>
                        </a:spcAft>
                        <a:buNone/>
                      </a:pPr>
                      <a:endParaRPr sz="1000" strike="noStrike" cap="none"/>
                    </a:p>
                  </a:txBody>
                  <a:tcPr marL="91450" marR="91450" marT="45725" marB="45725">
                    <a:lnL w="9525" cap="flat" cmpd="sng">
                      <a:solidFill>
                        <a:schemeClr val="accent3"/>
                      </a:solidFill>
                      <a:prstDash val="solid"/>
                      <a:round/>
                      <a:headEnd type="none" w="med" len="med"/>
                      <a:tailEnd type="none" w="med" len="med"/>
                    </a:lnL>
                    <a:lnR w="9525" cap="flat" cmpd="sng">
                      <a:solidFill>
                        <a:schemeClr val="accent3"/>
                      </a:solidFill>
                      <a:prstDash val="solid"/>
                      <a:round/>
                      <a:headEnd type="none" w="med" len="med"/>
                      <a:tailEnd type="none" w="med" len="med"/>
                    </a:lnR>
                    <a:lnT w="9525" cap="flat" cmpd="sng">
                      <a:solidFill>
                        <a:schemeClr val="accent3"/>
                      </a:solidFill>
                      <a:prstDash val="solid"/>
                      <a:round/>
                      <a:headEnd type="none" w="med" len="med"/>
                      <a:tailEnd type="none" w="med" len="med"/>
                    </a:lnT>
                    <a:lnB w="9525" cap="flat" cmpd="sng">
                      <a:solidFill>
                        <a:schemeClr val="accent3"/>
                      </a:solidFill>
                      <a:prstDash val="solid"/>
                      <a:round/>
                      <a:headEnd type="none" w="med" len="med"/>
                      <a:tailEnd type="none" w="med" len="med"/>
                    </a:lnB>
                    <a:solidFill>
                      <a:schemeClr val="accent6"/>
                    </a:solidFill>
                  </a:tcPr>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SRA Submission</a:t>
                      </a:r>
                    </a:p>
                  </a:txBody>
                  <a:tcPr marL="91450" marR="91450" marT="45725" marB="45725">
                    <a:lnT w="9525" cap="flat" cmpd="sng">
                      <a:solidFill>
                        <a:schemeClr val="accent3"/>
                      </a:solidFill>
                      <a:prstDash val="solid"/>
                      <a:round/>
                      <a:headEnd type="none" w="med" len="med"/>
                      <a:tailEnd type="none" w="med" len="med"/>
                    </a:lnT>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a:t>
                      </a:r>
                    </a:p>
                  </a:txBody>
                  <a:tcPr marL="91450" marR="91450" marT="45725" marB="45725">
                    <a:lnT w="9525" cap="flat" cmpd="sng">
                      <a:solidFill>
                        <a:schemeClr val="accent3"/>
                      </a:solidFill>
                      <a:prstDash val="solid"/>
                      <a:round/>
                      <a:headEnd type="none" w="med" len="med"/>
                      <a:tailEnd type="none" w="med" len="med"/>
                    </a:lnT>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t>
                      </a:r>
                    </a:p>
                  </a:txBody>
                  <a:tcPr marL="91450" marR="91450" marT="45725" marB="45725">
                    <a:lnT w="9525" cap="flat" cmpd="sng">
                      <a:solidFill>
                        <a:schemeClr val="accent3"/>
                      </a:solidFill>
                      <a:prstDash val="solid"/>
                      <a:round/>
                      <a:headEnd type="none" w="med" len="med"/>
                      <a:tailEnd type="none" w="med" len="med"/>
                    </a:lnT>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sng" strike="noStrike" cap="none">
                          <a:solidFill>
                            <a:schemeClr val="hlink"/>
                          </a:solidFill>
                          <a:hlinkClick r:id="rId4"/>
                        </a:rPr>
                        <a:t>Documentation and tutorial</a:t>
                      </a:r>
                    </a:p>
                  </a:txBody>
                  <a:tcPr marL="91450" marR="91450" marT="45725" marB="45725">
                    <a:lnT w="9525" cap="flat" cmpd="sng">
                      <a:solidFill>
                        <a:schemeClr val="accent3"/>
                      </a:solidFill>
                      <a:prstDash val="solid"/>
                      <a:round/>
                      <a:headEnd type="none" w="med" len="med"/>
                      <a:tailEnd type="none" w="med" len="med"/>
                    </a:lnT>
                  </a:tcPr>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RNA Seq 1 Differential Expression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 Atmo</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000" u="sng" strike="noStrike" cap="none">
                          <a:solidFill>
                            <a:schemeClr val="hlink"/>
                          </a:solidFill>
                          <a:hlinkClick r:id="rId5"/>
                        </a:rPr>
                        <a:t>Tutorial</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a:t>RNA Seq 2 </a:t>
                      </a:r>
                      <a:r>
                        <a:rPr lang="en-US" sz="1400" u="none" strike="noStrike" cap="none"/>
                        <a:t>HT Process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 Agave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150 GB input data max</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sng" strike="noStrike" cap="none">
                          <a:solidFill>
                            <a:schemeClr val="hlink"/>
                          </a:solidFill>
                          <a:hlinkClick r:id="rId6"/>
                        </a:rPr>
                        <a:t>Documentation</a:t>
                      </a:r>
                    </a:p>
                  </a:txBody>
                  <a:tcPr marL="91450" marR="91450" marT="45725" marB="45725"/>
                </a:tc>
              </a:tr>
              <a:tr h="518170">
                <a:tc>
                  <a:txBody>
                    <a:bodyPr/>
                    <a:lstStyle/>
                    <a:p>
                      <a:pPr lvl="0" rtl="0">
                        <a:spcBef>
                          <a:spcPts val="0"/>
                        </a:spcBef>
                        <a:buNone/>
                      </a:pPr>
                      <a:r>
                        <a:rPr lang="en-US" sz="1400"/>
                        <a:t>RNA Seq 3 Multifactorial Pairwise Comparisons</a:t>
                      </a:r>
                    </a:p>
                  </a:txBody>
                  <a:tcPr marL="91450" marR="91450" marT="45725" marB="45725"/>
                </a:tc>
                <a:tc>
                  <a:txBody>
                    <a:bodyPr/>
                    <a:lstStyle/>
                    <a:p>
                      <a:pPr lvl="0" rtl="0">
                        <a:spcBef>
                          <a:spcPts val="0"/>
                        </a:spcBef>
                        <a:buNone/>
                      </a:pPr>
                      <a:r>
                        <a:rPr lang="en-US" sz="1400"/>
                        <a:t>DE</a:t>
                      </a:r>
                    </a:p>
                  </a:txBody>
                  <a:tcPr marL="91450" marR="91450" marT="45725" marB="45725"/>
                </a:tc>
                <a:tc>
                  <a:txBody>
                    <a:bodyPr/>
                    <a:lstStyle/>
                    <a:p>
                      <a:pPr lvl="0" rtl="0">
                        <a:spcBef>
                          <a:spcPts val="0"/>
                        </a:spcBef>
                        <a:buNone/>
                      </a:pPr>
                      <a:r>
                        <a:rPr lang="en-US" sz="1400"/>
                        <a: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sng">
                          <a:solidFill>
                            <a:schemeClr val="hlink"/>
                          </a:solidFill>
                          <a:hlinkClick r:id="rId7"/>
                        </a:rPr>
                        <a:t>DESeq2 tutorial</a:t>
                      </a:r>
                    </a:p>
                    <a:p>
                      <a:pPr marL="0" marR="0" lvl="0" indent="0" algn="l" rtl="0">
                        <a:lnSpc>
                          <a:spcPct val="100000"/>
                        </a:lnSpc>
                        <a:spcBef>
                          <a:spcPts val="0"/>
                        </a:spcBef>
                        <a:spcAft>
                          <a:spcPts val="0"/>
                        </a:spcAft>
                        <a:buClr>
                          <a:srgbClr val="000000"/>
                        </a:buClr>
                        <a:buSzPct val="25000"/>
                        <a:buFont typeface="Arial"/>
                        <a:buNone/>
                      </a:pPr>
                      <a:r>
                        <a:rPr lang="en-US" sz="1000" u="sng">
                          <a:solidFill>
                            <a:schemeClr val="hlink"/>
                          </a:solidFill>
                          <a:hlinkClick r:id="rId8"/>
                        </a:rPr>
                        <a:t>edgeR tutorial</a:t>
                      </a:r>
                    </a:p>
                  </a:txBody>
                  <a:tcPr marL="91450" marR="91450" marT="45725" marB="45725"/>
                </a:tc>
              </a:tr>
              <a:tr h="518170">
                <a:tc>
                  <a:txBody>
                    <a:bodyPr/>
                    <a:lstStyle/>
                    <a:p>
                      <a:pPr lvl="0" rtl="0">
                        <a:spcBef>
                          <a:spcPts val="0"/>
                        </a:spcBef>
                        <a:buNone/>
                      </a:pPr>
                      <a:r>
                        <a:rPr lang="en-US" sz="1400"/>
                        <a:t>Expression Data Analysis Pipeline (UK)</a:t>
                      </a:r>
                    </a:p>
                  </a:txBody>
                  <a:tcPr marL="91450" marR="91450" marT="45725" marB="45725"/>
                </a:tc>
                <a:tc>
                  <a:txBody>
                    <a:bodyPr/>
                    <a:lstStyle/>
                    <a:p>
                      <a:pPr lvl="0" rtl="0">
                        <a:spcBef>
                          <a:spcPts val="0"/>
                        </a:spcBef>
                        <a:buNone/>
                      </a:pPr>
                      <a:r>
                        <a:rPr lang="en-US" sz="1400"/>
                        <a:t>DE</a:t>
                      </a:r>
                    </a:p>
                  </a:txBody>
                  <a:tcPr marL="91450" marR="91450" marT="45725" marB="45725"/>
                </a:tc>
                <a:tc>
                  <a:txBody>
                    <a:bodyPr/>
                    <a:lstStyle/>
                    <a:p>
                      <a:pPr lvl="0" rtl="0">
                        <a:spcBef>
                          <a:spcPts val="0"/>
                        </a:spcBef>
                        <a:buNone/>
                      </a:pPr>
                      <a:r>
                        <a:rPr lang="en-US" sz="1400"/>
                        <a:t>--</a:t>
                      </a:r>
                    </a:p>
                  </a:txBody>
                  <a:tcPr marL="91450" marR="91450" marT="45725" marB="45725"/>
                </a:tc>
                <a:tc>
                  <a:txBody>
                    <a:bodyPr/>
                    <a:lstStyle/>
                    <a:p>
                      <a:pPr marL="0" marR="0" lvl="0" indent="0" algn="l" rtl="0">
                        <a:lnSpc>
                          <a:spcPct val="100000"/>
                        </a:lnSpc>
                        <a:spcBef>
                          <a:spcPts val="0"/>
                        </a:spcBef>
                        <a:spcAft>
                          <a:spcPts val="0"/>
                        </a:spcAft>
                        <a:buNone/>
                      </a:pPr>
                      <a:r>
                        <a:rPr lang="en-US" sz="1000" u="sng">
                          <a:solidFill>
                            <a:schemeClr val="hlink"/>
                          </a:solidFill>
                          <a:hlinkClick r:id="rId9"/>
                        </a:rPr>
                        <a:t>Documentation</a:t>
                      </a:r>
                    </a:p>
                    <a:p>
                      <a:pPr marL="0" marR="0" lvl="0" indent="0" algn="l" rtl="0">
                        <a:lnSpc>
                          <a:spcPct val="100000"/>
                        </a:lnSpc>
                        <a:spcBef>
                          <a:spcPts val="0"/>
                        </a:spcBef>
                        <a:spcAft>
                          <a:spcPts val="0"/>
                        </a:spcAft>
                        <a:buNone/>
                      </a:pPr>
                      <a:r>
                        <a:rPr lang="en-US" sz="1000" u="sng">
                          <a:solidFill>
                            <a:schemeClr val="hlink"/>
                          </a:solidFill>
                          <a:hlinkClick r:id="rId10"/>
                        </a:rPr>
                        <a:t>Tutorial</a:t>
                      </a:r>
                    </a:p>
                  </a:txBody>
                  <a:tcPr marL="91450" marR="91450" marT="45725" marB="45725"/>
                </a:tc>
              </a:tr>
              <a:tr h="396250">
                <a:tc>
                  <a:txBody>
                    <a:bodyPr/>
                    <a:lstStyle/>
                    <a:p>
                      <a:pPr lvl="0" rtl="0">
                        <a:spcBef>
                          <a:spcPts val="0"/>
                        </a:spcBef>
                        <a:buNone/>
                      </a:pPr>
                      <a:r>
                        <a:rPr lang="en-US" sz="1400"/>
                        <a:t>Evolinc</a:t>
                      </a:r>
                    </a:p>
                  </a:txBody>
                  <a:tcPr marL="91450" marR="91450" marT="45725" marB="45725"/>
                </a:tc>
                <a:tc>
                  <a:txBody>
                    <a:bodyPr/>
                    <a:lstStyle/>
                    <a:p>
                      <a:pPr lvl="0" rtl="0">
                        <a:spcBef>
                          <a:spcPts val="0"/>
                        </a:spcBef>
                        <a:buNone/>
                      </a:pPr>
                      <a:r>
                        <a:rPr lang="en-US" sz="1400"/>
                        <a:t>DE, Atmo</a:t>
                      </a:r>
                    </a:p>
                  </a:txBody>
                  <a:tcPr marL="91450" marR="91450" marT="45725" marB="45725"/>
                </a:tc>
                <a:tc>
                  <a:txBody>
                    <a:bodyPr/>
                    <a:lstStyle/>
                    <a:p>
                      <a:pPr lvl="0" rtl="0">
                        <a:spcBef>
                          <a:spcPts val="0"/>
                        </a:spcBef>
                        <a:buNone/>
                      </a:pPr>
                      <a:r>
                        <a:rPr lang="en-US" sz="1400"/>
                        <a: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sng">
                          <a:solidFill>
                            <a:schemeClr val="hlink"/>
                          </a:solidFill>
                          <a:hlinkClick r:id="rId11"/>
                        </a:rPr>
                        <a:t>DE tutorial</a:t>
                      </a:r>
                    </a:p>
                    <a:p>
                      <a:pPr marL="0" marR="0" lvl="0" indent="0" algn="l" rtl="0">
                        <a:lnSpc>
                          <a:spcPct val="100000"/>
                        </a:lnSpc>
                        <a:spcBef>
                          <a:spcPts val="0"/>
                        </a:spcBef>
                        <a:spcAft>
                          <a:spcPts val="0"/>
                        </a:spcAft>
                        <a:buClr>
                          <a:srgbClr val="000000"/>
                        </a:buClr>
                        <a:buSzPct val="25000"/>
                        <a:buFont typeface="Arial"/>
                        <a:buNone/>
                      </a:pPr>
                      <a:r>
                        <a:rPr lang="en-US" sz="1000" u="sng">
                          <a:solidFill>
                            <a:schemeClr val="hlink"/>
                          </a:solidFill>
                          <a:hlinkClick r:id="rId12"/>
                        </a:rPr>
                        <a:t>Atmo tutorial</a:t>
                      </a:r>
                    </a:p>
                  </a:txBody>
                  <a:tcPr marL="91450" marR="91450" marT="45725" marB="45725"/>
                </a:tc>
              </a:tr>
              <a:tr h="3962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Genome Assembly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 Agave</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u="none" strike="noStrike" cap="none"/>
                        <a: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sng">
                          <a:solidFill>
                            <a:schemeClr val="hlink"/>
                          </a:solidFill>
                          <a:hlinkClick r:id="rId6"/>
                        </a:rPr>
                        <a:t>Cleanup</a:t>
                      </a:r>
                      <a:r>
                        <a:rPr lang="en-US" sz="1000" u="sng" strike="noStrike" cap="none">
                          <a:solidFill>
                            <a:schemeClr val="hlink"/>
                          </a:solidFill>
                          <a:hlinkClick r:id="rId6"/>
                        </a:rPr>
                        <a:t> tutorial</a:t>
                      </a:r>
                    </a:p>
                    <a:p>
                      <a:pPr marL="0" marR="0" lvl="0" indent="0" algn="l" rtl="0">
                        <a:lnSpc>
                          <a:spcPct val="100000"/>
                        </a:lnSpc>
                        <a:spcBef>
                          <a:spcPts val="0"/>
                        </a:spcBef>
                        <a:spcAft>
                          <a:spcPts val="0"/>
                        </a:spcAft>
                        <a:buClr>
                          <a:srgbClr val="000000"/>
                        </a:buClr>
                        <a:buSzPct val="25000"/>
                        <a:buFont typeface="Arial"/>
                        <a:buNone/>
                      </a:pPr>
                      <a:r>
                        <a:rPr lang="en-US" sz="1000" u="sng">
                          <a:solidFill>
                            <a:schemeClr val="hlink"/>
                          </a:solidFill>
                          <a:hlinkClick r:id="rId13"/>
                        </a:rPr>
                        <a:t>Assembly tutorial</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Genome Annotation</a:t>
                      </a:r>
                      <a:r>
                        <a:rPr lang="en-US" sz="1400"/>
                        <a:t> </a:t>
                      </a:r>
                      <a:r>
                        <a:rPr lang="en-US" sz="1400" u="none" strike="noStrike" cap="none"/>
                        <a:t>WQ-MAKER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Jetstream</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sng">
                          <a:solidFill>
                            <a:schemeClr val="hlink"/>
                          </a:solidFill>
                          <a:hlinkClick r:id="rId14"/>
                        </a:rPr>
                        <a:t>Tutorial</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a:t>Metagenomics QIIME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 A</a:t>
                      </a:r>
                      <a:r>
                        <a:rPr lang="en-US" sz="1400"/>
                        <a:t>tmo</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a: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sng">
                          <a:solidFill>
                            <a:schemeClr val="hlink"/>
                          </a:solidFill>
                          <a:hlinkClick r:id="rId15"/>
                        </a:rPr>
                        <a:t>Atmo tutorial</a:t>
                      </a:r>
                    </a:p>
                  </a:txBody>
                  <a:tcPr marL="91450" marR="91450" marT="45725" marB="45725"/>
                </a:tc>
              </a:tr>
            </a:tbl>
          </a:graphicData>
        </a:graphic>
      </p:graphicFrame>
      <p:sp>
        <p:nvSpPr>
          <p:cNvPr id="867" name="Shape 867"/>
          <p:cNvSpPr txBox="1"/>
          <p:nvPr/>
        </p:nvSpPr>
        <p:spPr>
          <a:xfrm>
            <a:off x="3321725" y="6021775"/>
            <a:ext cx="2485500" cy="614700"/>
          </a:xfrm>
          <a:prstGeom prst="rect">
            <a:avLst/>
          </a:prstGeom>
          <a:noFill/>
          <a:ln>
            <a:noFill/>
          </a:ln>
        </p:spPr>
        <p:txBody>
          <a:bodyPr lIns="91395" tIns="91395" rIns="91395" bIns="91395" anchor="t" anchorCtr="0">
            <a:noAutofit/>
          </a:bodyPr>
          <a:lstStyle/>
          <a:p>
            <a:pPr>
              <a:buClr>
                <a:srgbClr val="000000"/>
              </a:buClr>
              <a:buSzPct val="25000"/>
            </a:pPr>
            <a:r>
              <a:rPr lang="en-US"/>
              <a:t>DE - Discovery Environment</a:t>
            </a:r>
          </a:p>
          <a:p>
            <a:pPr>
              <a:buClr>
                <a:srgbClr val="000000"/>
              </a:buClr>
              <a:buSzPct val="25000"/>
            </a:pPr>
            <a:r>
              <a:rPr lang="en-US"/>
              <a:t>Atmo - Atmosphere</a:t>
            </a:r>
          </a:p>
          <a:p>
            <a:pPr>
              <a:buClr>
                <a:srgbClr val="000000"/>
              </a:buClr>
              <a:buSzPct val="25000"/>
            </a:pPr>
            <a:r>
              <a:rPr lang="en-US"/>
              <a:t>Agave - Agave API</a:t>
            </a:r>
          </a:p>
        </p:txBody>
      </p:sp>
      <p:sp>
        <p:nvSpPr>
          <p:cNvPr id="868" name="Shape 868"/>
          <p:cNvSpPr txBox="1">
            <a:spLocks noGrp="1"/>
          </p:cNvSpPr>
          <p:nvPr>
            <p:ph type="title"/>
          </p:nvPr>
        </p:nvSpPr>
        <p:spPr>
          <a:xfrm>
            <a:off x="457200" y="-139700"/>
            <a:ext cx="8229600" cy="1143000"/>
          </a:xfrm>
          <a:prstGeom prst="rect">
            <a:avLst/>
          </a:prstGeom>
          <a:noFill/>
          <a:ln>
            <a:noFill/>
          </a:ln>
        </p:spPr>
        <p:txBody>
          <a:bodyPr lIns="91395" tIns="45686" rIns="91395" bIns="45686" anchor="ctr" anchorCtr="0">
            <a:noAutofit/>
          </a:bodyPr>
          <a:lstStyle/>
          <a:p>
            <a:pPr>
              <a:buClr>
                <a:srgbClr val="FF0000"/>
              </a:buClr>
              <a:buSzPct val="25000"/>
            </a:pPr>
            <a:r>
              <a:rPr lang="en-US" sz="4000" b="1"/>
              <a:t>Workflows</a:t>
            </a:r>
            <a:r>
              <a:rPr lang="en-US" sz="4000"/>
              <a:t>: </a:t>
            </a:r>
            <a:r>
              <a:rPr lang="en-US" sz="4000" b="1"/>
              <a:t>Quick Reference Guide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Shape 874"/>
          <p:cNvSpPr txBox="1">
            <a:spLocks noGrp="1"/>
          </p:cNvSpPr>
          <p:nvPr>
            <p:ph type="title"/>
          </p:nvPr>
        </p:nvSpPr>
        <p:spPr>
          <a:xfrm>
            <a:off x="457200" y="198437"/>
            <a:ext cx="8229600" cy="1143000"/>
          </a:xfrm>
          <a:prstGeom prst="rect">
            <a:avLst/>
          </a:prstGeom>
          <a:noFill/>
          <a:ln>
            <a:noFill/>
          </a:ln>
        </p:spPr>
        <p:txBody>
          <a:bodyPr lIns="91395" tIns="45686" rIns="91395" bIns="45686" anchor="ctr" anchorCtr="0">
            <a:noAutofit/>
          </a:bodyPr>
          <a:lstStyle/>
          <a:p>
            <a:pPr>
              <a:buClr>
                <a:srgbClr val="FF0000"/>
              </a:buClr>
              <a:buSzPct val="25000"/>
            </a:pPr>
            <a:r>
              <a:rPr lang="en-US" sz="4000" b="1"/>
              <a:t>Workflows</a:t>
            </a:r>
            <a:r>
              <a:rPr lang="en-US" sz="4000"/>
              <a:t>: </a:t>
            </a:r>
            <a:r>
              <a:rPr lang="en-US" sz="4000" b="1"/>
              <a:t>Quick Reference Guide (cont.)</a:t>
            </a:r>
          </a:p>
        </p:txBody>
      </p:sp>
      <p:graphicFrame>
        <p:nvGraphicFramePr>
          <p:cNvPr id="875" name="Shape 875"/>
          <p:cNvGraphicFramePr/>
          <p:nvPr/>
        </p:nvGraphicFramePr>
        <p:xfrm>
          <a:off x="311725" y="1551050"/>
          <a:ext cx="8591100" cy="4243170"/>
        </p:xfrm>
        <a:graphic>
          <a:graphicData uri="http://schemas.openxmlformats.org/drawingml/2006/table">
            <a:tbl>
              <a:tblPr firstRow="1" bandRow="1">
                <a:noFill/>
                <a:tableStyleId>{0DDC7822-D5DF-4A69-BD9E-A227D72A3F40}</a:tableStyleId>
              </a:tblPr>
              <a:tblGrid>
                <a:gridCol w="2470475"/>
                <a:gridCol w="1576050"/>
                <a:gridCol w="2556950"/>
                <a:gridCol w="1987625"/>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Workflow</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Platform</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Limits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Documentation</a:t>
                      </a:r>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1"/>
                        <a:t>GENOMICS (cont.)</a:t>
                      </a:r>
                    </a:p>
                  </a:txBody>
                  <a:tcPr marL="91450" marR="91450" marT="45725" marB="45725">
                    <a:solidFill>
                      <a:schemeClr val="accent6"/>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solidFill>
                      <a:schemeClr val="accent6"/>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solidFill>
                      <a:schemeClr val="accent6"/>
                    </a:solidFill>
                  </a:tcPr>
                </a:tc>
                <a:tc>
                  <a:txBody>
                    <a:bodyPr/>
                    <a:lstStyle/>
                    <a:p>
                      <a:pPr marL="0" marR="0" lvl="0" indent="0" algn="l" rtl="0">
                        <a:lnSpc>
                          <a:spcPct val="100000"/>
                        </a:lnSpc>
                        <a:spcBef>
                          <a:spcPts val="0"/>
                        </a:spcBef>
                        <a:spcAft>
                          <a:spcPts val="0"/>
                        </a:spcAft>
                        <a:buNone/>
                      </a:pPr>
                      <a:endParaRPr sz="1000" strike="noStrike" cap="none">
                        <a:solidFill>
                          <a:srgbClr val="000000"/>
                        </a:solidFill>
                      </a:endParaRPr>
                    </a:p>
                  </a:txBody>
                  <a:tcPr marL="91450" marR="91450" marT="45725" marB="45725">
                    <a:solidFill>
                      <a:schemeClr val="accent6"/>
                    </a:solidFill>
                  </a:tcPr>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Transcriptome Assembly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 Agave</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u="none" strike="noStrike" cap="none"/>
                        <a:t>48 hrs run time max</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sng">
                          <a:solidFill>
                            <a:schemeClr val="hlink"/>
                          </a:solidFill>
                          <a:hlinkClick r:id="rId3"/>
                        </a:rPr>
                        <a:t>Tutorial</a:t>
                      </a:r>
                    </a:p>
                  </a:txBody>
                  <a:tcPr marL="91450" marR="91450" marT="45725" marB="45725"/>
                </a:tc>
              </a:tr>
              <a:tr h="518170">
                <a:tc>
                  <a:txBody>
                    <a:bodyPr/>
                    <a:lstStyle/>
                    <a:p>
                      <a:pPr marL="0" marR="0" lvl="0" indent="0" algn="l" rtl="0">
                        <a:lnSpc>
                          <a:spcPct val="100000"/>
                        </a:lnSpc>
                        <a:spcBef>
                          <a:spcPts val="0"/>
                        </a:spcBef>
                        <a:spcAft>
                          <a:spcPts val="0"/>
                        </a:spcAft>
                        <a:buClr>
                          <a:srgbClr val="000000"/>
                        </a:buClr>
                        <a:buSzPct val="25000"/>
                        <a:buFont typeface="Arial"/>
                        <a:buNone/>
                      </a:pPr>
                      <a:r>
                        <a:rPr lang="en-US" sz="1400"/>
                        <a:t>Non-model Organism Transcriptomics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 A</a:t>
                      </a:r>
                      <a:r>
                        <a:rPr lang="en-US" sz="1400"/>
                        <a:t>tmo</a:t>
                      </a:r>
                    </a:p>
                  </a:txBody>
                  <a:tcPr marL="91450" marR="91450" marT="45725" marB="45725"/>
                </a:tc>
                <a:tc>
                  <a:txBody>
                    <a:bodyPr/>
                    <a:lstStyle/>
                    <a:p>
                      <a:pPr marL="0" marR="0" lvl="0" indent="0" algn="l" rtl="0">
                        <a:lnSpc>
                          <a:spcPct val="100000"/>
                        </a:lnSpc>
                        <a:spcBef>
                          <a:spcPts val="0"/>
                        </a:spcBef>
                        <a:spcAft>
                          <a:spcPts val="0"/>
                        </a:spcAft>
                        <a:buNone/>
                      </a:pPr>
                      <a:r>
                        <a:rPr lang="en-US" sz="1400"/>
                        <a:t>--</a:t>
                      </a:r>
                    </a:p>
                  </a:txBody>
                  <a:tcPr marL="91450" marR="91450" marT="45725" marB="45725"/>
                </a:tc>
                <a:tc>
                  <a:txBody>
                    <a:bodyPr/>
                    <a:lstStyle/>
                    <a:p>
                      <a:pPr marL="0" marR="0" lvl="0" indent="0" algn="l" rtl="0">
                        <a:lnSpc>
                          <a:spcPct val="100000"/>
                        </a:lnSpc>
                        <a:spcBef>
                          <a:spcPts val="0"/>
                        </a:spcBef>
                        <a:spcAft>
                          <a:spcPts val="0"/>
                        </a:spcAft>
                        <a:buNone/>
                      </a:pPr>
                      <a:endParaRPr sz="1000" strike="noStrike" cap="none">
                        <a:solidFill>
                          <a:srgbClr val="000000"/>
                        </a:solidFill>
                      </a:endParaRPr>
                    </a:p>
                  </a:txBody>
                  <a:tcPr marL="91450" marR="91450" marT="45725" marB="45725"/>
                </a:tc>
              </a:tr>
              <a:tr h="5486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Methylation Analysis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 Agave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sng" strike="noStrike" cap="none">
                          <a:solidFill>
                            <a:schemeClr val="hlink"/>
                          </a:solidFill>
                          <a:hlinkClick r:id="rId4"/>
                        </a:rPr>
                        <a:t>Bismark Genome Preparation</a:t>
                      </a:r>
                    </a:p>
                    <a:p>
                      <a:pPr marL="0" marR="0" lvl="0" indent="0" algn="l" rtl="0">
                        <a:lnSpc>
                          <a:spcPct val="100000"/>
                        </a:lnSpc>
                        <a:spcBef>
                          <a:spcPts val="0"/>
                        </a:spcBef>
                        <a:spcAft>
                          <a:spcPts val="0"/>
                        </a:spcAft>
                        <a:buClr>
                          <a:srgbClr val="000000"/>
                        </a:buClr>
                        <a:buSzPct val="25000"/>
                        <a:buFont typeface="Arial"/>
                        <a:buNone/>
                      </a:pPr>
                      <a:r>
                        <a:rPr lang="en-US" sz="1000" u="sng" strike="noStrike" cap="none">
                          <a:solidFill>
                            <a:schemeClr val="hlink"/>
                          </a:solidFill>
                          <a:hlinkClick r:id="rId5"/>
                        </a:rPr>
                        <a:t>Bismark</a:t>
                      </a:r>
                    </a:p>
                    <a:p>
                      <a:pPr marL="0" marR="0" lvl="0" indent="0" algn="l" rtl="0">
                        <a:lnSpc>
                          <a:spcPct val="100000"/>
                        </a:lnSpc>
                        <a:spcBef>
                          <a:spcPts val="0"/>
                        </a:spcBef>
                        <a:spcAft>
                          <a:spcPts val="0"/>
                        </a:spcAft>
                        <a:buClr>
                          <a:srgbClr val="000000"/>
                        </a:buClr>
                        <a:buSzPct val="25000"/>
                        <a:buFont typeface="Arial"/>
                        <a:buNone/>
                      </a:pPr>
                      <a:r>
                        <a:rPr lang="en-US" sz="1000" u="sng" strike="noStrike" cap="none">
                          <a:solidFill>
                            <a:schemeClr val="hlink"/>
                          </a:solidFill>
                          <a:hlinkClick r:id="rId6"/>
                        </a:rPr>
                        <a:t>Bismark Methylation Extractor</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Association Analysis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 Agave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sng" strike="noStrike" cap="none">
                          <a:solidFill>
                            <a:schemeClr val="hlink"/>
                          </a:solidFill>
                          <a:hlinkClick r:id="rId7"/>
                        </a:rPr>
                        <a:t>Documentation and tutorials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Variant Caller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 Agave</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u="none" strike="noStrike" cap="none"/>
                        <a:t>48 hrs run time max</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sng" strike="noStrike" cap="none">
                          <a:solidFill>
                            <a:schemeClr val="hlink"/>
                          </a:solidFill>
                          <a:hlinkClick r:id="rId8"/>
                        </a:rPr>
                        <a:t>Documentation</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Validate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Atmo, Agave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sng" strike="noStrike" cap="none">
                          <a:solidFill>
                            <a:schemeClr val="hlink"/>
                          </a:solidFill>
                          <a:hlinkClick r:id="rId9"/>
                        </a:rPr>
                        <a:t>Documentation</a:t>
                      </a:r>
                    </a:p>
                  </a:txBody>
                  <a:tcPr marL="91450" marR="91450" marT="45725" marB="45725"/>
                </a:tc>
              </a:tr>
              <a:tr h="370850">
                <a:tc>
                  <a:txBody>
                    <a:bodyPr/>
                    <a:lstStyle/>
                    <a:p>
                      <a:pPr lvl="0" rtl="0">
                        <a:spcBef>
                          <a:spcPts val="0"/>
                        </a:spcBef>
                        <a:buNone/>
                      </a:pPr>
                      <a:r>
                        <a:rPr lang="en-US" sz="1400"/>
                        <a:t>GEOSPATIAL DATA</a:t>
                      </a:r>
                    </a:p>
                  </a:txBody>
                  <a:tcPr marL="91450" marR="91450" marT="45725" marB="45725">
                    <a:solidFill>
                      <a:schemeClr val="accent6"/>
                    </a:solidFill>
                  </a:tcPr>
                </a:tc>
                <a:tc>
                  <a:txBody>
                    <a:bodyPr/>
                    <a:lstStyle/>
                    <a:p>
                      <a:pPr lvl="0" rtl="0">
                        <a:spcBef>
                          <a:spcPts val="0"/>
                        </a:spcBef>
                        <a:buNone/>
                      </a:pPr>
                      <a:endParaRPr sz="1400"/>
                    </a:p>
                  </a:txBody>
                  <a:tcPr marL="91450" marR="91450" marT="45725" marB="45725">
                    <a:solidFill>
                      <a:schemeClr val="accent6"/>
                    </a:solidFill>
                  </a:tcPr>
                </a:tc>
                <a:tc>
                  <a:txBody>
                    <a:bodyPr/>
                    <a:lstStyle/>
                    <a:p>
                      <a:pPr lvl="0" rtl="0">
                        <a:spcBef>
                          <a:spcPts val="0"/>
                        </a:spcBef>
                        <a:buNone/>
                      </a:pPr>
                      <a:endParaRPr sz="1400"/>
                    </a:p>
                  </a:txBody>
                  <a:tcPr marL="91450" marR="91450" marT="45725" marB="45725">
                    <a:solidFill>
                      <a:schemeClr val="accent6"/>
                    </a:solidFill>
                  </a:tcPr>
                </a:tc>
                <a:tc>
                  <a:txBody>
                    <a:bodyPr/>
                    <a:lstStyle/>
                    <a:p>
                      <a:pPr marL="0" marR="0" lvl="0" indent="0" algn="l" rtl="0">
                        <a:lnSpc>
                          <a:spcPct val="100000"/>
                        </a:lnSpc>
                        <a:spcBef>
                          <a:spcPts val="0"/>
                        </a:spcBef>
                        <a:spcAft>
                          <a:spcPts val="0"/>
                        </a:spcAft>
                        <a:buNone/>
                      </a:pPr>
                      <a:endParaRPr sz="1000" strike="noStrike" cap="none">
                        <a:solidFill>
                          <a:srgbClr val="000000"/>
                        </a:solidFill>
                      </a:endParaRPr>
                    </a:p>
                  </a:txBody>
                  <a:tcPr marL="91450" marR="91450" marT="45725" marB="45725">
                    <a:solidFill>
                      <a:schemeClr val="accent6"/>
                    </a:solidFill>
                  </a:tcPr>
                </a:tc>
              </a:tr>
              <a:tr h="580400">
                <a:tc>
                  <a:txBody>
                    <a:bodyPr/>
                    <a:lstStyle/>
                    <a:p>
                      <a:pPr lvl="0" rtl="0">
                        <a:spcBef>
                          <a:spcPts val="0"/>
                        </a:spcBef>
                        <a:buClr>
                          <a:schemeClr val="dk1"/>
                        </a:buClr>
                        <a:buSzPct val="25000"/>
                        <a:buFont typeface="Arial"/>
                        <a:buNone/>
                      </a:pPr>
                      <a:r>
                        <a:rPr lang="en-US" sz="1600"/>
                        <a:t>Species Distribution Modeling</a:t>
                      </a:r>
                    </a:p>
                  </a:txBody>
                  <a:tcPr marL="91450" marR="91450" marT="45725" marB="45725"/>
                </a:tc>
                <a:tc>
                  <a:txBody>
                    <a:bodyPr/>
                    <a:lstStyle/>
                    <a:p>
                      <a:pPr lvl="0" rtl="0">
                        <a:spcBef>
                          <a:spcPts val="0"/>
                        </a:spcBef>
                        <a:buNone/>
                      </a:pPr>
                      <a:r>
                        <a:rPr lang="en-US" sz="1400"/>
                        <a:t>DE, Atmo</a:t>
                      </a:r>
                    </a:p>
                  </a:txBody>
                  <a:tcPr marL="91450" marR="91450" marT="45725" marB="45725"/>
                </a:tc>
                <a:tc>
                  <a:txBody>
                    <a:bodyPr/>
                    <a:lstStyle/>
                    <a:p>
                      <a:pPr lvl="0" rtl="0">
                        <a:spcBef>
                          <a:spcPts val="0"/>
                        </a:spcBef>
                        <a:buNone/>
                      </a:pPr>
                      <a:r>
                        <a:rPr lang="en-US" sz="1400"/>
                        <a:t>--</a:t>
                      </a:r>
                    </a:p>
                  </a:txBody>
                  <a:tcPr marL="91450" marR="91450" marT="45725" marB="45725"/>
                </a:tc>
                <a:tc>
                  <a:txBody>
                    <a:bodyPr/>
                    <a:lstStyle/>
                    <a:p>
                      <a:pPr marL="0" marR="0" lvl="0" indent="0" algn="l" rtl="0">
                        <a:lnSpc>
                          <a:spcPct val="100000"/>
                        </a:lnSpc>
                        <a:spcBef>
                          <a:spcPts val="0"/>
                        </a:spcBef>
                        <a:spcAft>
                          <a:spcPts val="0"/>
                        </a:spcAft>
                        <a:buNone/>
                      </a:pPr>
                      <a:endParaRPr sz="1000" strike="noStrike" cap="none">
                        <a:solidFill>
                          <a:srgbClr val="000000"/>
                        </a:solidFill>
                      </a:endParaRPr>
                    </a:p>
                  </a:txBody>
                  <a:tcPr marL="91450" marR="91450" marT="45725" marB="45725"/>
                </a:tc>
              </a:tr>
            </a:tbl>
          </a:graphicData>
        </a:graphic>
      </p:graphicFrame>
      <p:sp>
        <p:nvSpPr>
          <p:cNvPr id="876" name="Shape 876"/>
          <p:cNvSpPr txBox="1"/>
          <p:nvPr/>
        </p:nvSpPr>
        <p:spPr>
          <a:xfrm>
            <a:off x="3245525" y="5850325"/>
            <a:ext cx="2485500" cy="614700"/>
          </a:xfrm>
          <a:prstGeom prst="rect">
            <a:avLst/>
          </a:prstGeom>
          <a:noFill/>
          <a:ln>
            <a:noFill/>
          </a:ln>
        </p:spPr>
        <p:txBody>
          <a:bodyPr lIns="91395" tIns="91395" rIns="91395" bIns="91395" anchor="t" anchorCtr="0">
            <a:noAutofit/>
          </a:bodyPr>
          <a:lstStyle/>
          <a:p>
            <a:pPr>
              <a:buClr>
                <a:srgbClr val="000000"/>
              </a:buClr>
              <a:buSzPct val="25000"/>
            </a:pPr>
            <a:r>
              <a:rPr lang="en-US"/>
              <a:t>DE - Discovery Environment</a:t>
            </a:r>
          </a:p>
          <a:p>
            <a:pPr>
              <a:buClr>
                <a:srgbClr val="000000"/>
              </a:buClr>
              <a:buSzPct val="25000"/>
            </a:pPr>
            <a:r>
              <a:rPr lang="en-US"/>
              <a:t>Atmo - Atmosphere</a:t>
            </a:r>
          </a:p>
          <a:p>
            <a:pPr>
              <a:buClr>
                <a:srgbClr val="000000"/>
              </a:buClr>
              <a:buSzPct val="25000"/>
            </a:pPr>
            <a:r>
              <a:rPr lang="en-US"/>
              <a:t>Agave - Agave API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119970" y="3228334"/>
            <a:ext cx="2385619" cy="1949252"/>
          </a:xfrm>
          <a:prstGeom prst="rect">
            <a:avLst/>
          </a:prstGeom>
        </p:spPr>
        <p:txBody>
          <a:bodyPr wrap="square" lIns="19038" tIns="9518" rIns="19038" bIns="9518">
            <a:spAutoFit/>
          </a:bodyPr>
          <a:lstStyle/>
          <a:p>
            <a:pPr marL="237973" indent="-237973">
              <a:buFont typeface="Arial" panose="020B0604020202020204" pitchFamily="34" charset="0"/>
              <a:buChar char="•"/>
            </a:pPr>
            <a:r>
              <a:rPr lang="en-US" sz="1800" dirty="0">
                <a:latin typeface=""/>
              </a:rPr>
              <a:t>Upload &amp; download files of any size</a:t>
            </a:r>
          </a:p>
          <a:p>
            <a:pPr marL="237973" indent="-237973">
              <a:buFont typeface="Arial" panose="020B0604020202020204" pitchFamily="34" charset="0"/>
              <a:buChar char="•"/>
            </a:pPr>
            <a:r>
              <a:rPr lang="en-US" sz="1800" dirty="0">
                <a:latin typeface=""/>
              </a:rPr>
              <a:t>Transfer data between </a:t>
            </a:r>
            <a:r>
              <a:rPr lang="en-US" sz="1800" dirty="0" err="1">
                <a:latin typeface=""/>
              </a:rPr>
              <a:t>CyVerse</a:t>
            </a:r>
            <a:r>
              <a:rPr lang="en-US" sz="1800" dirty="0">
                <a:latin typeface=""/>
              </a:rPr>
              <a:t> and other locations</a:t>
            </a:r>
          </a:p>
          <a:p>
            <a:pPr marL="237973" indent="-237973">
              <a:buFont typeface="Arial" panose="020B0604020202020204" pitchFamily="34" charset="0"/>
              <a:buChar char="•"/>
            </a:pPr>
            <a:r>
              <a:rPr lang="en-US" sz="1800" dirty="0">
                <a:latin typeface=""/>
              </a:rPr>
              <a:t>Sync data with local drive</a:t>
            </a:r>
            <a:endParaRPr lang="en-US" sz="18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7909" b="3272"/>
          <a:stretch/>
        </p:blipFill>
        <p:spPr>
          <a:xfrm>
            <a:off x="5699621" y="1351521"/>
            <a:ext cx="2980413" cy="1791653"/>
          </a:xfrm>
          <a:ln w="76200">
            <a:solidFill>
              <a:schemeClr val="tx1"/>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74986" b="51083"/>
          <a:stretch/>
        </p:blipFill>
        <p:spPr>
          <a:xfrm>
            <a:off x="3692461" y="1403068"/>
            <a:ext cx="1157525" cy="1446184"/>
          </a:xfrm>
          <a:prstGeom prst="rect">
            <a:avLst/>
          </a:prstGeom>
          <a:ln w="76200">
            <a:solidFill>
              <a:schemeClr val="tx1"/>
            </a:solidFill>
          </a:ln>
        </p:spPr>
      </p:pic>
      <p:sp>
        <p:nvSpPr>
          <p:cNvPr id="7" name="Right Arrow 6"/>
          <p:cNvSpPr/>
          <p:nvPr/>
        </p:nvSpPr>
        <p:spPr>
          <a:xfrm>
            <a:off x="262890" y="5731853"/>
            <a:ext cx="8446770" cy="323196"/>
          </a:xfrm>
          <a:prstGeom prst="rightArrow">
            <a:avLst/>
          </a:prstGeom>
          <a:gradFill flip="none" rotWithShape="1">
            <a:gsLst>
              <a:gs pos="0">
                <a:schemeClr val="accent1">
                  <a:lumMod val="5000"/>
                  <a:lumOff val="95000"/>
                </a:schemeClr>
              </a:gs>
              <a:gs pos="41000">
                <a:schemeClr val="accent1">
                  <a:lumMod val="45000"/>
                  <a:lumOff val="55000"/>
                </a:schemeClr>
              </a:gs>
              <a:gs pos="42000">
                <a:schemeClr val="accent1">
                  <a:lumMod val="45000"/>
                  <a:lumOff val="55000"/>
                </a:schemeClr>
              </a:gs>
              <a:gs pos="100000">
                <a:schemeClr val="accent1">
                  <a:lumMod val="7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lIns="19038" tIns="9518" rIns="19038" bIns="9518" rtlCol="0" anchor="ctr"/>
          <a:lstStyle/>
          <a:p>
            <a:pPr algn="ctr"/>
            <a:endParaRPr lang="en-US" sz="5400"/>
          </a:p>
        </p:txBody>
      </p:sp>
      <p:sp>
        <p:nvSpPr>
          <p:cNvPr id="8" name="Right Arrow 7"/>
          <p:cNvSpPr/>
          <p:nvPr/>
        </p:nvSpPr>
        <p:spPr>
          <a:xfrm rot="10800000">
            <a:off x="262890" y="6030005"/>
            <a:ext cx="8446770" cy="323196"/>
          </a:xfrm>
          <a:prstGeom prst="rightArrow">
            <a:avLst/>
          </a:prstGeom>
          <a:gradFill flip="none" rotWithShape="1">
            <a:gsLst>
              <a:gs pos="0">
                <a:schemeClr val="accent1">
                  <a:lumMod val="5000"/>
                  <a:lumOff val="95000"/>
                </a:schemeClr>
              </a:gs>
              <a:gs pos="41000">
                <a:schemeClr val="accent1">
                  <a:lumMod val="45000"/>
                  <a:lumOff val="55000"/>
                </a:schemeClr>
              </a:gs>
              <a:gs pos="42000">
                <a:schemeClr val="accent1">
                  <a:lumMod val="45000"/>
                  <a:lumOff val="55000"/>
                </a:schemeClr>
              </a:gs>
              <a:gs pos="100000">
                <a:schemeClr val="accent1">
                  <a:lumMod val="7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lIns="19038" tIns="9518" rIns="19038" bIns="9518" rtlCol="0" anchor="ctr"/>
          <a:lstStyle/>
          <a:p>
            <a:pPr algn="ctr"/>
            <a:endParaRPr lang="en-US" sz="5400"/>
          </a:p>
        </p:txBody>
      </p:sp>
      <p:sp>
        <p:nvSpPr>
          <p:cNvPr id="9" name="TextBox 8"/>
          <p:cNvSpPr txBox="1"/>
          <p:nvPr/>
        </p:nvSpPr>
        <p:spPr>
          <a:xfrm>
            <a:off x="4227846" y="6285199"/>
            <a:ext cx="771821" cy="342397"/>
          </a:xfrm>
          <a:prstGeom prst="rect">
            <a:avLst/>
          </a:prstGeom>
          <a:noFill/>
        </p:spPr>
        <p:txBody>
          <a:bodyPr wrap="none" lIns="19038" tIns="9518" rIns="19038" bIns="9518" rtlCol="0">
            <a:spAutoFit/>
          </a:bodyPr>
          <a:lstStyle/>
          <a:p>
            <a:r>
              <a:rPr lang="en-US" sz="2100" b="1" dirty="0"/>
              <a:t>EASE</a:t>
            </a:r>
          </a:p>
        </p:txBody>
      </p:sp>
      <p:sp>
        <p:nvSpPr>
          <p:cNvPr id="10" name="TextBox 9"/>
          <p:cNvSpPr txBox="1"/>
          <p:nvPr/>
        </p:nvSpPr>
        <p:spPr>
          <a:xfrm>
            <a:off x="4078766" y="5425155"/>
            <a:ext cx="1055853" cy="342397"/>
          </a:xfrm>
          <a:prstGeom prst="rect">
            <a:avLst/>
          </a:prstGeom>
          <a:noFill/>
        </p:spPr>
        <p:txBody>
          <a:bodyPr wrap="none" lIns="19038" tIns="9518" rIns="19038" bIns="9518" rtlCol="0">
            <a:spAutoFit/>
          </a:bodyPr>
          <a:lstStyle/>
          <a:p>
            <a:r>
              <a:rPr lang="en-US" sz="2100" b="1" dirty="0"/>
              <a:t>POWER</a:t>
            </a:r>
          </a:p>
        </p:txBody>
      </p:sp>
      <p:sp>
        <p:nvSpPr>
          <p:cNvPr id="11" name="TextBox 10"/>
          <p:cNvSpPr txBox="1"/>
          <p:nvPr/>
        </p:nvSpPr>
        <p:spPr>
          <a:xfrm>
            <a:off x="322409" y="856449"/>
            <a:ext cx="2616959" cy="296231"/>
          </a:xfrm>
          <a:prstGeom prst="rect">
            <a:avLst/>
          </a:prstGeom>
          <a:noFill/>
        </p:spPr>
        <p:txBody>
          <a:bodyPr wrap="none" lIns="19038" tIns="9518" rIns="19038" bIns="9518" rtlCol="0">
            <a:spAutoFit/>
          </a:bodyPr>
          <a:lstStyle/>
          <a:p>
            <a:r>
              <a:rPr lang="en-US" sz="1800" b="1" dirty="0"/>
              <a:t>Discovery Environment</a:t>
            </a:r>
          </a:p>
        </p:txBody>
      </p:sp>
      <p:sp>
        <p:nvSpPr>
          <p:cNvPr id="12" name="TextBox 11"/>
          <p:cNvSpPr txBox="1"/>
          <p:nvPr/>
        </p:nvSpPr>
        <p:spPr>
          <a:xfrm>
            <a:off x="3727234" y="856449"/>
            <a:ext cx="1269572" cy="296231"/>
          </a:xfrm>
          <a:prstGeom prst="rect">
            <a:avLst/>
          </a:prstGeom>
          <a:noFill/>
        </p:spPr>
        <p:txBody>
          <a:bodyPr wrap="none" lIns="19038" tIns="9518" rIns="19038" bIns="9518" rtlCol="0">
            <a:spAutoFit/>
          </a:bodyPr>
          <a:lstStyle/>
          <a:p>
            <a:r>
              <a:rPr lang="en-US" sz="1800" b="1" dirty="0" err="1"/>
              <a:t>CyberDuck</a:t>
            </a:r>
            <a:endParaRPr lang="en-US" sz="1800" b="1" dirty="0"/>
          </a:p>
        </p:txBody>
      </p:sp>
      <p:sp>
        <p:nvSpPr>
          <p:cNvPr id="13" name="TextBox 12"/>
          <p:cNvSpPr txBox="1"/>
          <p:nvPr/>
        </p:nvSpPr>
        <p:spPr>
          <a:xfrm>
            <a:off x="6273025" y="856449"/>
            <a:ext cx="2129145" cy="296231"/>
          </a:xfrm>
          <a:prstGeom prst="rect">
            <a:avLst/>
          </a:prstGeom>
          <a:noFill/>
        </p:spPr>
        <p:txBody>
          <a:bodyPr wrap="none" lIns="19038" tIns="9518" rIns="19038" bIns="9518" rtlCol="0">
            <a:spAutoFit/>
          </a:bodyPr>
          <a:lstStyle/>
          <a:p>
            <a:r>
              <a:rPr lang="en-US" sz="1800" b="1" dirty="0" err="1"/>
              <a:t>iRODs</a:t>
            </a:r>
            <a:r>
              <a:rPr lang="en-US" sz="1800" b="1" dirty="0"/>
              <a:t> </a:t>
            </a:r>
            <a:r>
              <a:rPr lang="en-US" sz="1800" b="1" dirty="0" err="1"/>
              <a:t>iCommands</a:t>
            </a:r>
            <a:endParaRPr lang="en-US" sz="1800" b="1" dirty="0"/>
          </a:p>
        </p:txBody>
      </p:sp>
      <p:sp>
        <p:nvSpPr>
          <p:cNvPr id="3" name="Rectangle 2"/>
          <p:cNvSpPr/>
          <p:nvPr/>
        </p:nvSpPr>
        <p:spPr>
          <a:xfrm>
            <a:off x="381450" y="3245268"/>
            <a:ext cx="2696321" cy="1949252"/>
          </a:xfrm>
          <a:prstGeom prst="rect">
            <a:avLst/>
          </a:prstGeom>
        </p:spPr>
        <p:txBody>
          <a:bodyPr wrap="square" lIns="19038" tIns="9518" rIns="19038" bIns="9518">
            <a:spAutoFit/>
          </a:bodyPr>
          <a:lstStyle/>
          <a:p>
            <a:pPr marL="237973" indent="-237973">
              <a:buFont typeface="Arial" panose="020B0604020202020204" pitchFamily="34" charset="0"/>
              <a:buChar char="•"/>
            </a:pPr>
            <a:r>
              <a:rPr lang="en-US" sz="1800" dirty="0">
                <a:latin typeface="Arial" panose="020B0604020202020204" pitchFamily="34" charset="0"/>
                <a:cs typeface="Arial" panose="020B0604020202020204" pitchFamily="34" charset="0"/>
              </a:rPr>
              <a:t>Upload &amp; download files &lt;2GB</a:t>
            </a:r>
          </a:p>
          <a:p>
            <a:pPr marL="237973" indent="-237973">
              <a:buFont typeface="Arial" panose="020B0604020202020204" pitchFamily="34" charset="0"/>
              <a:buChar char="•"/>
            </a:pPr>
            <a:r>
              <a:rPr lang="en-US" sz="1800" dirty="0">
                <a:latin typeface="Arial" panose="020B0604020202020204" pitchFamily="34" charset="0"/>
                <a:cs typeface="Arial" panose="020B0604020202020204" pitchFamily="34" charset="0"/>
              </a:rPr>
              <a:t>Share, organize, edit data</a:t>
            </a:r>
          </a:p>
          <a:p>
            <a:pPr marL="237973" indent="-237973">
              <a:buFont typeface="Arial" panose="020B0604020202020204" pitchFamily="34" charset="0"/>
              <a:buChar char="•"/>
            </a:pPr>
            <a:r>
              <a:rPr lang="en-US" sz="1800" dirty="0">
                <a:latin typeface="Arial" panose="020B0604020202020204" pitchFamily="34" charset="0"/>
                <a:cs typeface="Arial" panose="020B0604020202020204" pitchFamily="34" charset="0"/>
              </a:rPr>
              <a:t>Add metadata and templates</a:t>
            </a:r>
          </a:p>
          <a:p>
            <a:pPr marL="237973" indent="-237973">
              <a:buFont typeface="Arial" panose="020B0604020202020204" pitchFamily="34" charset="0"/>
              <a:buChar char="•"/>
            </a:pPr>
            <a:r>
              <a:rPr lang="en-US" sz="1800" dirty="0">
                <a:latin typeface="Arial" panose="020B0604020202020204" pitchFamily="34" charset="0"/>
                <a:cs typeface="Arial" panose="020B0604020202020204" pitchFamily="34" charset="0"/>
              </a:rPr>
              <a:t>Publish data</a:t>
            </a:r>
          </a:p>
        </p:txBody>
      </p:sp>
      <p:sp>
        <p:nvSpPr>
          <p:cNvPr id="17" name="Rectangle 16"/>
          <p:cNvSpPr/>
          <p:nvPr/>
        </p:nvSpPr>
        <p:spPr>
          <a:xfrm>
            <a:off x="5705899" y="3245271"/>
            <a:ext cx="2994237" cy="1397819"/>
          </a:xfrm>
          <a:prstGeom prst="rect">
            <a:avLst/>
          </a:prstGeom>
        </p:spPr>
        <p:txBody>
          <a:bodyPr wrap="square" lIns="19038" tIns="9518" rIns="19038" bIns="9518">
            <a:spAutoFit/>
          </a:bodyPr>
          <a:lstStyle/>
          <a:p>
            <a:pPr marL="237973" indent="-237973">
              <a:buFont typeface="Arial" panose="020B0604020202020204" pitchFamily="34" charset="0"/>
              <a:buChar char="•"/>
            </a:pPr>
            <a:r>
              <a:rPr lang="en-US" sz="1800" dirty="0">
                <a:latin typeface=""/>
              </a:rPr>
              <a:t>Upload &amp; download files of any size</a:t>
            </a:r>
          </a:p>
          <a:p>
            <a:pPr marL="237973" indent="-237973">
              <a:buFont typeface="Arial" panose="020B0604020202020204" pitchFamily="34" charset="0"/>
              <a:buChar char="•"/>
            </a:pPr>
            <a:r>
              <a:rPr lang="en-US" sz="1800" dirty="0">
                <a:latin typeface=""/>
              </a:rPr>
              <a:t>Share &amp; organize data</a:t>
            </a:r>
          </a:p>
          <a:p>
            <a:pPr marL="237973" indent="-237973">
              <a:buFont typeface="Arial" panose="020B0604020202020204" pitchFamily="34" charset="0"/>
              <a:buChar char="•"/>
            </a:pPr>
            <a:r>
              <a:rPr lang="en-US" sz="1800" dirty="0">
                <a:latin typeface=""/>
              </a:rPr>
              <a:t>Add metadata</a:t>
            </a:r>
          </a:p>
          <a:p>
            <a:pPr marL="237973" indent="-237973">
              <a:buFont typeface="Arial" panose="020B0604020202020204" pitchFamily="34" charset="0"/>
              <a:buChar char="•"/>
            </a:pPr>
            <a:r>
              <a:rPr lang="en-US" sz="1800" dirty="0">
                <a:latin typeface=""/>
              </a:rPr>
              <a:t>Sync data with local drive</a:t>
            </a:r>
            <a:endParaRPr lang="en-US" sz="1800" dirty="0"/>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260" y="1300440"/>
            <a:ext cx="2405568" cy="1793049"/>
          </a:xfrm>
          <a:prstGeom prst="rect">
            <a:avLst/>
          </a:prstGeom>
          <a:ln w="76200">
            <a:solidFill>
              <a:schemeClr val="tx1"/>
            </a:solidFill>
          </a:ln>
        </p:spPr>
      </p:pic>
      <p:cxnSp>
        <p:nvCxnSpPr>
          <p:cNvPr id="14" name="Straight Connector 13"/>
          <p:cNvCxnSpPr/>
          <p:nvPr/>
        </p:nvCxnSpPr>
        <p:spPr>
          <a:xfrm>
            <a:off x="3048135" y="960967"/>
            <a:ext cx="0" cy="4296833"/>
          </a:xfrm>
          <a:prstGeom prst="line">
            <a:avLst/>
          </a:prstGeom>
          <a:ln w="76200">
            <a:solidFill>
              <a:srgbClr val="14224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18285" y="960967"/>
            <a:ext cx="0" cy="4296833"/>
          </a:xfrm>
          <a:prstGeom prst="line">
            <a:avLst/>
          </a:prstGeom>
          <a:ln w="76200">
            <a:solidFill>
              <a:srgbClr val="142248"/>
            </a:solidFill>
          </a:ln>
        </p:spPr>
        <p:style>
          <a:lnRef idx="1">
            <a:schemeClr val="accent1"/>
          </a:lnRef>
          <a:fillRef idx="0">
            <a:schemeClr val="accent1"/>
          </a:fillRef>
          <a:effectRef idx="0">
            <a:schemeClr val="accent1"/>
          </a:effectRef>
          <a:fontRef idx="minor">
            <a:schemeClr val="tx1"/>
          </a:fontRef>
        </p:style>
      </p:cxnSp>
      <p:sp>
        <p:nvSpPr>
          <p:cNvPr id="20" name="Shape 82"/>
          <p:cNvSpPr txBox="1">
            <a:spLocks/>
          </p:cNvSpPr>
          <p:nvPr/>
        </p:nvSpPr>
        <p:spPr>
          <a:xfrm>
            <a:off x="0" y="-110203"/>
            <a:ext cx="9144000" cy="1143000"/>
          </a:xfrm>
          <a:prstGeom prst="rect">
            <a:avLst/>
          </a:prstGeom>
          <a:noFill/>
          <a:ln>
            <a:noFill/>
          </a:ln>
        </p:spPr>
        <p:txBody>
          <a:bodyPr lIns="91365" tIns="91365" rIns="91365" bIns="9136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Font typeface="Calibri"/>
              <a:buNone/>
              <a:defRPr sz="21600" b="0" i="0" u="none" strike="noStrike" cap="none">
                <a:solidFill>
                  <a:srgbClr val="000000"/>
                </a:solidFill>
                <a:latin typeface="Calibri"/>
                <a:ea typeface="Calibri"/>
                <a:cs typeface="Calibri"/>
                <a:sym typeface="Calibri"/>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r>
              <a:rPr lang="en-US" sz="2800" b="1" dirty="0">
                <a:latin typeface="+mn-lt"/>
              </a:rPr>
              <a:t>Access the Data Store</a:t>
            </a:r>
          </a:p>
        </p:txBody>
      </p:sp>
    </p:spTree>
    <p:extLst>
      <p:ext uri="{BB962C8B-B14F-4D97-AF65-F5344CB8AC3E}">
        <p14:creationId xmlns:p14="http://schemas.microsoft.com/office/powerpoint/2010/main" val="1391469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p:nvPr/>
        </p:nvSpPr>
        <p:spPr>
          <a:xfrm>
            <a:off x="0" y="80123"/>
            <a:ext cx="9144000" cy="542700"/>
          </a:xfrm>
          <a:prstGeom prst="rect">
            <a:avLst/>
          </a:prstGeom>
          <a:noFill/>
          <a:ln>
            <a:noFill/>
          </a:ln>
        </p:spPr>
        <p:txBody>
          <a:bodyPr lIns="91395" tIns="45686" rIns="91395" bIns="45686" anchor="t" anchorCtr="0">
            <a:noAutofit/>
          </a:bodyPr>
          <a:lstStyle/>
          <a:p>
            <a:pPr algn="ctr">
              <a:buClr>
                <a:schemeClr val="lt1"/>
              </a:buClr>
              <a:buSzPct val="25000"/>
            </a:pPr>
            <a:r>
              <a:rPr lang="en-US" sz="2800" b="1" dirty="0">
                <a:latin typeface="+mj-lt"/>
                <a:ea typeface="Calibri"/>
                <a:cs typeface="Calibri"/>
                <a:sym typeface="Calibri"/>
              </a:rPr>
              <a:t>Data Dissemination: NCBI SRA Submission Pipeline </a:t>
            </a:r>
          </a:p>
        </p:txBody>
      </p:sp>
      <p:grpSp>
        <p:nvGrpSpPr>
          <p:cNvPr id="96" name="Shape 96"/>
          <p:cNvGrpSpPr/>
          <p:nvPr/>
        </p:nvGrpSpPr>
        <p:grpSpPr>
          <a:xfrm>
            <a:off x="1137040" y="842656"/>
            <a:ext cx="6196236" cy="5871218"/>
            <a:chOff x="2028580" y="591196"/>
            <a:chExt cx="6196236" cy="5871218"/>
          </a:xfrm>
        </p:grpSpPr>
        <p:sp>
          <p:nvSpPr>
            <p:cNvPr id="97" name="Shape 97"/>
            <p:cNvSpPr txBox="1"/>
            <p:nvPr/>
          </p:nvSpPr>
          <p:spPr>
            <a:xfrm>
              <a:off x="3893287" y="5265098"/>
              <a:ext cx="4331100" cy="569400"/>
            </a:xfrm>
            <a:prstGeom prst="rect">
              <a:avLst/>
            </a:prstGeom>
            <a:solidFill>
              <a:srgbClr val="EFEFEF"/>
            </a:solidFill>
            <a:ln w="19050" cap="flat" cmpd="sng">
              <a:solidFill>
                <a:srgbClr val="142248"/>
              </a:solidFill>
              <a:prstDash val="solid"/>
              <a:round/>
              <a:headEnd type="none" w="med" len="med"/>
              <a:tailEnd type="none" w="med" len="med"/>
            </a:ln>
          </p:spPr>
          <p:txBody>
            <a:bodyPr lIns="11425" tIns="11425" rIns="11425" bIns="11425" anchor="ctr" anchorCtr="0">
              <a:noAutofit/>
            </a:bodyPr>
            <a:lstStyle/>
            <a:p>
              <a:pPr algn="ctr">
                <a:lnSpc>
                  <a:spcPct val="90000"/>
                </a:lnSpc>
                <a:buClr>
                  <a:srgbClr val="000000"/>
                </a:buClr>
              </a:pPr>
              <a:endParaRPr sz="1600" dirty="0">
                <a:latin typeface="+mj-lt"/>
                <a:ea typeface="Calibri"/>
                <a:cs typeface="Calibri"/>
                <a:sym typeface="Calibri"/>
              </a:endParaRPr>
            </a:p>
            <a:p>
              <a:pPr algn="ctr">
                <a:lnSpc>
                  <a:spcPct val="90000"/>
                </a:lnSpc>
                <a:buClr>
                  <a:srgbClr val="000000"/>
                </a:buClr>
                <a:buSzPct val="25000"/>
              </a:pPr>
              <a:r>
                <a:rPr lang="en-US" sz="1600" b="1" dirty="0">
                  <a:latin typeface="+mj-lt"/>
                  <a:ea typeface="Calibri"/>
                  <a:cs typeface="Calibri"/>
                  <a:sym typeface="Calibri"/>
                </a:rPr>
                <a:t>Can retrieve SRA report, correct, resubmit</a:t>
              </a:r>
            </a:p>
            <a:p>
              <a:pPr algn="ctr">
                <a:lnSpc>
                  <a:spcPct val="90000"/>
                </a:lnSpc>
                <a:buClr>
                  <a:srgbClr val="000000"/>
                </a:buClr>
                <a:buSzPct val="25000"/>
              </a:pPr>
              <a:r>
                <a:rPr lang="en-US" sz="1600" dirty="0">
                  <a:latin typeface="+mj-lt"/>
                  <a:ea typeface="Calibri"/>
                  <a:cs typeface="Calibri"/>
                  <a:sym typeface="Calibri"/>
                </a:rPr>
                <a:t>report retrieval app</a:t>
              </a:r>
            </a:p>
            <a:p>
              <a:pPr algn="ctr">
                <a:lnSpc>
                  <a:spcPct val="90000"/>
                </a:lnSpc>
                <a:buClr>
                  <a:srgbClr val="000000"/>
                </a:buClr>
              </a:pPr>
              <a:endParaRPr sz="1600" dirty="0">
                <a:latin typeface="+mj-lt"/>
                <a:ea typeface="Calibri"/>
                <a:cs typeface="Calibri"/>
                <a:sym typeface="Calibri"/>
              </a:endParaRPr>
            </a:p>
          </p:txBody>
        </p:sp>
        <p:sp>
          <p:nvSpPr>
            <p:cNvPr id="98" name="Shape 98"/>
            <p:cNvSpPr/>
            <p:nvPr/>
          </p:nvSpPr>
          <p:spPr>
            <a:xfrm>
              <a:off x="3026940" y="3270714"/>
              <a:ext cx="866700" cy="2277899"/>
            </a:xfrm>
            <a:custGeom>
              <a:avLst/>
              <a:gdLst/>
              <a:ahLst/>
              <a:cxnLst/>
              <a:rect l="0" t="0" r="0" b="0"/>
              <a:pathLst>
                <a:path w="120000" h="120000" extrusionOk="0">
                  <a:moveTo>
                    <a:pt x="0" y="0"/>
                  </a:moveTo>
                  <a:lnTo>
                    <a:pt x="60000" y="0"/>
                  </a:lnTo>
                  <a:lnTo>
                    <a:pt x="60000" y="120000"/>
                  </a:lnTo>
                  <a:lnTo>
                    <a:pt x="120000" y="120000"/>
                  </a:lnTo>
                </a:path>
              </a:pathLst>
            </a:custGeom>
            <a:noFill/>
            <a:ln w="25400" cap="flat" cmpd="sng">
              <a:solidFill>
                <a:srgbClr val="142248"/>
              </a:solidFill>
              <a:prstDash val="solid"/>
              <a:round/>
              <a:headEnd type="none" w="med" len="med"/>
              <a:tailEnd type="none" w="med" len="med"/>
            </a:ln>
          </p:spPr>
          <p:txBody>
            <a:bodyPr lIns="91425" tIns="91425" rIns="91425" bIns="91425" anchor="ctr" anchorCtr="0">
              <a:noAutofit/>
            </a:bodyPr>
            <a:lstStyle/>
            <a:p>
              <a:pPr>
                <a:buClr>
                  <a:srgbClr val="000000"/>
                </a:buClr>
              </a:pPr>
              <a:endParaRPr>
                <a:latin typeface="+mj-lt"/>
              </a:endParaRPr>
            </a:p>
          </p:txBody>
        </p:sp>
        <p:sp>
          <p:nvSpPr>
            <p:cNvPr id="99" name="Shape 99"/>
            <p:cNvSpPr txBox="1"/>
            <p:nvPr/>
          </p:nvSpPr>
          <p:spPr>
            <a:xfrm>
              <a:off x="3394476" y="4328953"/>
              <a:ext cx="131400" cy="90600"/>
            </a:xfrm>
            <a:prstGeom prst="rect">
              <a:avLst/>
            </a:prstGeom>
            <a:noFill/>
            <a:ln>
              <a:noFill/>
            </a:ln>
          </p:spPr>
          <p:txBody>
            <a:bodyPr lIns="12700" tIns="0" rIns="12700" bIns="0" anchor="ctr" anchorCtr="0">
              <a:noAutofit/>
            </a:bodyPr>
            <a:lstStyle/>
            <a:p>
              <a:pPr algn="ctr">
                <a:lnSpc>
                  <a:spcPct val="90000"/>
                </a:lnSpc>
                <a:buClr>
                  <a:srgbClr val="000000"/>
                </a:buClr>
              </a:pPr>
              <a:endParaRPr sz="600">
                <a:solidFill>
                  <a:schemeClr val="dk1"/>
                </a:solidFill>
                <a:latin typeface="+mj-lt"/>
                <a:ea typeface="Calibri"/>
                <a:cs typeface="Calibri"/>
                <a:sym typeface="Calibri"/>
              </a:endParaRPr>
            </a:p>
          </p:txBody>
        </p:sp>
        <p:sp>
          <p:nvSpPr>
            <p:cNvPr id="100" name="Shape 100"/>
            <p:cNvSpPr txBox="1"/>
            <p:nvPr/>
          </p:nvSpPr>
          <p:spPr>
            <a:xfrm>
              <a:off x="3430141" y="3784044"/>
              <a:ext cx="60000" cy="41400"/>
            </a:xfrm>
            <a:prstGeom prst="rect">
              <a:avLst/>
            </a:prstGeom>
            <a:noFill/>
            <a:ln>
              <a:noFill/>
            </a:ln>
          </p:spPr>
          <p:txBody>
            <a:bodyPr lIns="12700" tIns="0" rIns="12700" bIns="0" anchor="ctr" anchorCtr="0">
              <a:noAutofit/>
            </a:bodyPr>
            <a:lstStyle/>
            <a:p>
              <a:pPr algn="ctr">
                <a:lnSpc>
                  <a:spcPct val="90000"/>
                </a:lnSpc>
                <a:buClr>
                  <a:srgbClr val="000000"/>
                </a:buClr>
              </a:pPr>
              <a:endParaRPr sz="500">
                <a:solidFill>
                  <a:schemeClr val="dk1"/>
                </a:solidFill>
                <a:latin typeface="+mj-lt"/>
                <a:ea typeface="Calibri"/>
                <a:cs typeface="Calibri"/>
                <a:sym typeface="Calibri"/>
              </a:endParaRPr>
            </a:p>
          </p:txBody>
        </p:sp>
        <p:sp>
          <p:nvSpPr>
            <p:cNvPr id="101" name="Shape 101"/>
            <p:cNvSpPr txBox="1"/>
            <p:nvPr/>
          </p:nvSpPr>
          <p:spPr>
            <a:xfrm>
              <a:off x="3430141" y="3214522"/>
              <a:ext cx="60000" cy="41400"/>
            </a:xfrm>
            <a:prstGeom prst="rect">
              <a:avLst/>
            </a:prstGeom>
            <a:noFill/>
            <a:ln>
              <a:noFill/>
            </a:ln>
          </p:spPr>
          <p:txBody>
            <a:bodyPr lIns="12700" tIns="0" rIns="12700" bIns="0" anchor="ctr" anchorCtr="0">
              <a:noAutofit/>
            </a:bodyPr>
            <a:lstStyle/>
            <a:p>
              <a:pPr algn="ctr">
                <a:lnSpc>
                  <a:spcPct val="90000"/>
                </a:lnSpc>
                <a:buClr>
                  <a:srgbClr val="000000"/>
                </a:buClr>
              </a:pPr>
              <a:endParaRPr sz="500">
                <a:solidFill>
                  <a:schemeClr val="dk1"/>
                </a:solidFill>
                <a:latin typeface="+mj-lt"/>
                <a:ea typeface="Calibri"/>
                <a:cs typeface="Calibri"/>
                <a:sym typeface="Calibri"/>
              </a:endParaRPr>
            </a:p>
          </p:txBody>
        </p:sp>
        <p:sp>
          <p:nvSpPr>
            <p:cNvPr id="102" name="Shape 102"/>
            <p:cNvSpPr/>
            <p:nvPr/>
          </p:nvSpPr>
          <p:spPr>
            <a:xfrm>
              <a:off x="3026940" y="818339"/>
              <a:ext cx="866700" cy="2452500"/>
            </a:xfrm>
            <a:custGeom>
              <a:avLst/>
              <a:gdLst/>
              <a:ahLst/>
              <a:cxnLst/>
              <a:rect l="0" t="0" r="0" b="0"/>
              <a:pathLst>
                <a:path w="120000" h="120000" extrusionOk="0">
                  <a:moveTo>
                    <a:pt x="0" y="120000"/>
                  </a:moveTo>
                  <a:lnTo>
                    <a:pt x="60000" y="120000"/>
                  </a:lnTo>
                  <a:lnTo>
                    <a:pt x="60000" y="0"/>
                  </a:lnTo>
                  <a:lnTo>
                    <a:pt x="120000" y="0"/>
                  </a:lnTo>
                </a:path>
              </a:pathLst>
            </a:custGeom>
            <a:noFill/>
            <a:ln w="25400" cap="flat" cmpd="sng">
              <a:solidFill>
                <a:srgbClr val="142248"/>
              </a:solidFill>
              <a:prstDash val="solid"/>
              <a:round/>
              <a:headEnd type="none" w="med" len="med"/>
              <a:tailEnd type="none" w="med" len="med"/>
            </a:ln>
          </p:spPr>
          <p:txBody>
            <a:bodyPr lIns="91425" tIns="91425" rIns="91425" bIns="91425" anchor="ctr" anchorCtr="0">
              <a:noAutofit/>
            </a:bodyPr>
            <a:lstStyle/>
            <a:p>
              <a:pPr>
                <a:buClr>
                  <a:srgbClr val="000000"/>
                </a:buClr>
              </a:pPr>
              <a:endParaRPr>
                <a:latin typeface="+mj-lt"/>
              </a:endParaRPr>
            </a:p>
          </p:txBody>
        </p:sp>
        <p:sp>
          <p:nvSpPr>
            <p:cNvPr id="103" name="Shape 103"/>
            <p:cNvSpPr txBox="1"/>
            <p:nvPr/>
          </p:nvSpPr>
          <p:spPr>
            <a:xfrm>
              <a:off x="3394476" y="2620388"/>
              <a:ext cx="131400" cy="90600"/>
            </a:xfrm>
            <a:prstGeom prst="rect">
              <a:avLst/>
            </a:prstGeom>
            <a:noFill/>
            <a:ln>
              <a:noFill/>
            </a:ln>
          </p:spPr>
          <p:txBody>
            <a:bodyPr lIns="12700" tIns="0" rIns="12700" bIns="0" anchor="ctr" anchorCtr="0">
              <a:noAutofit/>
            </a:bodyPr>
            <a:lstStyle/>
            <a:p>
              <a:pPr algn="ctr">
                <a:lnSpc>
                  <a:spcPct val="90000"/>
                </a:lnSpc>
                <a:buClr>
                  <a:srgbClr val="000000"/>
                </a:buClr>
              </a:pPr>
              <a:endParaRPr sz="600">
                <a:solidFill>
                  <a:schemeClr val="dk1"/>
                </a:solidFill>
                <a:latin typeface="+mj-lt"/>
                <a:ea typeface="Calibri"/>
                <a:cs typeface="Calibri"/>
                <a:sym typeface="Calibri"/>
              </a:endParaRPr>
            </a:p>
          </p:txBody>
        </p:sp>
        <p:sp>
          <p:nvSpPr>
            <p:cNvPr id="104" name="Shape 104"/>
            <p:cNvSpPr txBox="1"/>
            <p:nvPr/>
          </p:nvSpPr>
          <p:spPr>
            <a:xfrm rot="-5400000">
              <a:off x="129580" y="2716012"/>
              <a:ext cx="4796100" cy="998100"/>
            </a:xfrm>
            <a:prstGeom prst="rect">
              <a:avLst/>
            </a:prstGeom>
            <a:solidFill>
              <a:srgbClr val="ED6D23"/>
            </a:solidFill>
            <a:ln>
              <a:noFill/>
            </a:ln>
          </p:spPr>
          <p:txBody>
            <a:bodyPr lIns="24750" tIns="24750" rIns="24750" bIns="24750" anchor="ctr" anchorCtr="0">
              <a:noAutofit/>
            </a:bodyPr>
            <a:lstStyle/>
            <a:p>
              <a:pPr algn="ctr">
                <a:lnSpc>
                  <a:spcPct val="90000"/>
                </a:lnSpc>
                <a:buClr>
                  <a:schemeClr val="dk1"/>
                </a:buClr>
                <a:buSzPct val="25000"/>
              </a:pPr>
              <a:r>
                <a:rPr lang="en-US" sz="3600" dirty="0">
                  <a:solidFill>
                    <a:schemeClr val="bg1"/>
                  </a:solidFill>
                  <a:latin typeface="+mj-lt"/>
                  <a:ea typeface="Calibri"/>
                  <a:cs typeface="Calibri"/>
                  <a:sym typeface="Calibri"/>
                </a:rPr>
                <a:t>Discovery</a:t>
              </a:r>
              <a:r>
                <a:rPr lang="en-US" sz="3600" dirty="0">
                  <a:solidFill>
                    <a:schemeClr val="dk1"/>
                  </a:solidFill>
                  <a:latin typeface="+mj-lt"/>
                  <a:ea typeface="Calibri"/>
                  <a:cs typeface="Calibri"/>
                  <a:sym typeface="Calibri"/>
                </a:rPr>
                <a:t> </a:t>
              </a:r>
              <a:r>
                <a:rPr lang="en-US" sz="3600" dirty="0">
                  <a:solidFill>
                    <a:srgbClr val="FFFFFF"/>
                  </a:solidFill>
                  <a:latin typeface="+mj-lt"/>
                  <a:ea typeface="Calibri"/>
                  <a:cs typeface="Calibri"/>
                  <a:sym typeface="Calibri"/>
                </a:rPr>
                <a:t>Environment</a:t>
              </a:r>
              <a:r>
                <a:rPr lang="en-US" sz="3600" dirty="0">
                  <a:solidFill>
                    <a:schemeClr val="dk1"/>
                  </a:solidFill>
                  <a:latin typeface="+mj-lt"/>
                  <a:ea typeface="Calibri"/>
                  <a:cs typeface="Calibri"/>
                  <a:sym typeface="Calibri"/>
                </a:rPr>
                <a:t> </a:t>
              </a:r>
            </a:p>
          </p:txBody>
        </p:sp>
        <p:sp>
          <p:nvSpPr>
            <p:cNvPr id="105" name="Shape 105"/>
            <p:cNvSpPr/>
            <p:nvPr/>
          </p:nvSpPr>
          <p:spPr>
            <a:xfrm>
              <a:off x="5870314" y="6371814"/>
              <a:ext cx="90600" cy="90600"/>
            </a:xfrm>
            <a:prstGeom prst="rect">
              <a:avLst/>
            </a:prstGeom>
            <a:noFill/>
            <a:ln>
              <a:noFill/>
            </a:ln>
          </p:spPr>
          <p:txBody>
            <a:bodyPr lIns="12700" tIns="0" rIns="12700" bIns="0" anchor="ctr" anchorCtr="0">
              <a:noAutofit/>
            </a:bodyPr>
            <a:lstStyle/>
            <a:p>
              <a:pPr algn="ctr">
                <a:lnSpc>
                  <a:spcPct val="90000"/>
                </a:lnSpc>
                <a:buClr>
                  <a:srgbClr val="000000"/>
                </a:buClr>
              </a:pPr>
              <a:endParaRPr sz="600">
                <a:solidFill>
                  <a:schemeClr val="dk1"/>
                </a:solidFill>
                <a:latin typeface="+mj-lt"/>
                <a:ea typeface="Calibri"/>
                <a:cs typeface="Calibri"/>
                <a:sym typeface="Calibri"/>
              </a:endParaRPr>
            </a:p>
          </p:txBody>
        </p:sp>
        <p:sp>
          <p:nvSpPr>
            <p:cNvPr id="106" name="Shape 106"/>
            <p:cNvSpPr txBox="1"/>
            <p:nvPr/>
          </p:nvSpPr>
          <p:spPr>
            <a:xfrm>
              <a:off x="3893716" y="591196"/>
              <a:ext cx="4331100" cy="569399"/>
            </a:xfrm>
            <a:prstGeom prst="rect">
              <a:avLst/>
            </a:prstGeom>
            <a:solidFill>
              <a:srgbClr val="EFEFEF"/>
            </a:solidFill>
            <a:ln w="19050" cap="flat" cmpd="sng">
              <a:solidFill>
                <a:srgbClr val="142248"/>
              </a:solidFill>
              <a:prstDash val="solid"/>
              <a:round/>
              <a:headEnd type="none" w="med" len="med"/>
              <a:tailEnd type="none" w="med" len="med"/>
            </a:ln>
          </p:spPr>
          <p:txBody>
            <a:bodyPr lIns="11425" tIns="11425" rIns="11425" bIns="11425" anchor="ctr" anchorCtr="0">
              <a:noAutofit/>
            </a:bodyPr>
            <a:lstStyle/>
            <a:p>
              <a:pPr algn="ctr">
                <a:lnSpc>
                  <a:spcPct val="90000"/>
                </a:lnSpc>
                <a:buClr>
                  <a:srgbClr val="000000"/>
                </a:buClr>
                <a:buSzPct val="25000"/>
              </a:pPr>
              <a:r>
                <a:rPr lang="en-US" sz="1600" b="1" dirty="0">
                  <a:latin typeface="+mj-lt"/>
                  <a:ea typeface="Calibri"/>
                  <a:cs typeface="Calibri"/>
                  <a:sym typeface="Calibri"/>
                </a:rPr>
                <a:t>FASTQ file import and compression</a:t>
              </a:r>
            </a:p>
          </p:txBody>
        </p:sp>
        <p:sp>
          <p:nvSpPr>
            <p:cNvPr id="107" name="Shape 107"/>
            <p:cNvSpPr txBox="1"/>
            <p:nvPr/>
          </p:nvSpPr>
          <p:spPr>
            <a:xfrm>
              <a:off x="3893714" y="1260213"/>
              <a:ext cx="4331100" cy="569400"/>
            </a:xfrm>
            <a:prstGeom prst="rect">
              <a:avLst/>
            </a:prstGeom>
            <a:solidFill>
              <a:srgbClr val="EFEFEF"/>
            </a:solidFill>
            <a:ln w="19050" cap="flat" cmpd="sng">
              <a:solidFill>
                <a:srgbClr val="142248"/>
              </a:solidFill>
              <a:prstDash val="solid"/>
              <a:round/>
              <a:headEnd type="none" w="med" len="med"/>
              <a:tailEnd type="none" w="med" len="med"/>
            </a:ln>
          </p:spPr>
          <p:txBody>
            <a:bodyPr lIns="11425" tIns="11425" rIns="11425" bIns="11425" anchor="ctr" anchorCtr="0">
              <a:noAutofit/>
            </a:bodyPr>
            <a:lstStyle/>
            <a:p>
              <a:pPr algn="ctr">
                <a:lnSpc>
                  <a:spcPct val="90000"/>
                </a:lnSpc>
                <a:buClr>
                  <a:srgbClr val="000000"/>
                </a:buClr>
                <a:buSzPct val="25000"/>
              </a:pPr>
              <a:r>
                <a:rPr lang="en-US" sz="1600" b="1" dirty="0">
                  <a:latin typeface="+mj-lt"/>
                  <a:ea typeface="Calibri"/>
                  <a:cs typeface="Calibri"/>
                  <a:sym typeface="Calibri"/>
                </a:rPr>
                <a:t>Create SRA Submission Packages</a:t>
              </a:r>
            </a:p>
            <a:p>
              <a:pPr algn="ctr">
                <a:lnSpc>
                  <a:spcPct val="90000"/>
                </a:lnSpc>
              </a:pPr>
              <a:r>
                <a:rPr lang="en-US" sz="1600" dirty="0">
                  <a:latin typeface="+mj-lt"/>
                  <a:ea typeface="Calibri"/>
                  <a:cs typeface="Calibri"/>
                  <a:sym typeface="Calibri"/>
                </a:rPr>
                <a:t>from DE File menu</a:t>
              </a:r>
            </a:p>
          </p:txBody>
        </p:sp>
        <p:sp>
          <p:nvSpPr>
            <p:cNvPr id="108" name="Shape 108"/>
            <p:cNvSpPr txBox="1"/>
            <p:nvPr/>
          </p:nvSpPr>
          <p:spPr>
            <a:xfrm>
              <a:off x="3893714" y="1944400"/>
              <a:ext cx="4331100" cy="569400"/>
            </a:xfrm>
            <a:prstGeom prst="rect">
              <a:avLst/>
            </a:prstGeom>
            <a:solidFill>
              <a:srgbClr val="EFEFEF"/>
            </a:solidFill>
            <a:ln w="19050" cap="flat" cmpd="sng">
              <a:solidFill>
                <a:srgbClr val="142248"/>
              </a:solidFill>
              <a:prstDash val="solid"/>
              <a:round/>
              <a:headEnd type="none" w="med" len="med"/>
              <a:tailEnd type="none" w="med" len="med"/>
            </a:ln>
          </p:spPr>
          <p:txBody>
            <a:bodyPr lIns="11425" tIns="11425" rIns="11425" bIns="11425" anchor="ctr" anchorCtr="0">
              <a:noAutofit/>
            </a:bodyPr>
            <a:lstStyle/>
            <a:p>
              <a:pPr algn="ctr">
                <a:lnSpc>
                  <a:spcPct val="90000"/>
                </a:lnSpc>
                <a:buClr>
                  <a:srgbClr val="000000"/>
                </a:buClr>
                <a:buSzPct val="25000"/>
              </a:pPr>
              <a:r>
                <a:rPr lang="en-US" sz="1600" b="1">
                  <a:latin typeface="+mj-lt"/>
                  <a:ea typeface="Calibri"/>
                  <a:cs typeface="Calibri"/>
                  <a:sym typeface="Calibri"/>
                </a:rPr>
                <a:t>Create / Update NCBI BioProjects</a:t>
              </a:r>
            </a:p>
            <a:p>
              <a:pPr algn="ctr">
                <a:lnSpc>
                  <a:spcPct val="90000"/>
                </a:lnSpc>
                <a:buClr>
                  <a:srgbClr val="000000"/>
                </a:buClr>
                <a:buSzPct val="25000"/>
              </a:pPr>
              <a:r>
                <a:rPr lang="en-US" sz="1600">
                  <a:latin typeface="+mj-lt"/>
                  <a:ea typeface="Calibri"/>
                  <a:cs typeface="Calibri"/>
                  <a:sym typeface="Calibri"/>
                </a:rPr>
                <a:t>2 metadata templates</a:t>
              </a:r>
            </a:p>
          </p:txBody>
        </p:sp>
        <p:sp>
          <p:nvSpPr>
            <p:cNvPr id="109" name="Shape 109"/>
            <p:cNvSpPr txBox="1"/>
            <p:nvPr/>
          </p:nvSpPr>
          <p:spPr>
            <a:xfrm>
              <a:off x="3893323" y="2613769"/>
              <a:ext cx="4331100" cy="569400"/>
            </a:xfrm>
            <a:prstGeom prst="rect">
              <a:avLst/>
            </a:prstGeom>
            <a:solidFill>
              <a:srgbClr val="EFEFEF"/>
            </a:solidFill>
            <a:ln w="19050" cap="flat" cmpd="sng">
              <a:solidFill>
                <a:srgbClr val="142248"/>
              </a:solidFill>
              <a:prstDash val="solid"/>
              <a:round/>
              <a:headEnd type="none" w="med" len="med"/>
              <a:tailEnd type="none" w="med" len="med"/>
            </a:ln>
          </p:spPr>
          <p:txBody>
            <a:bodyPr lIns="11425" tIns="11425" rIns="11425" bIns="11425" anchor="ctr" anchorCtr="0">
              <a:noAutofit/>
            </a:bodyPr>
            <a:lstStyle/>
            <a:p>
              <a:pPr algn="ctr">
                <a:lnSpc>
                  <a:spcPct val="90000"/>
                </a:lnSpc>
                <a:buClr>
                  <a:srgbClr val="000000"/>
                </a:buClr>
                <a:buSzPct val="25000"/>
              </a:pPr>
              <a:r>
                <a:rPr lang="en-US" sz="1600" b="1" dirty="0">
                  <a:latin typeface="+mj-lt"/>
                  <a:ea typeface="Calibri"/>
                  <a:cs typeface="Calibri"/>
                  <a:sym typeface="Calibri"/>
                </a:rPr>
                <a:t>Create NCBI </a:t>
              </a:r>
              <a:r>
                <a:rPr lang="en-US" sz="1600" b="1" dirty="0" err="1">
                  <a:latin typeface="+mj-lt"/>
                  <a:ea typeface="Calibri"/>
                  <a:cs typeface="Calibri"/>
                  <a:sym typeface="Calibri"/>
                </a:rPr>
                <a:t>BioSamples</a:t>
              </a:r>
              <a:endParaRPr lang="en-US" sz="1600" b="1" dirty="0">
                <a:latin typeface="+mj-lt"/>
                <a:ea typeface="Calibri"/>
                <a:cs typeface="Calibri"/>
                <a:sym typeface="Calibri"/>
              </a:endParaRPr>
            </a:p>
            <a:p>
              <a:pPr algn="ctr">
                <a:lnSpc>
                  <a:spcPct val="90000"/>
                </a:lnSpc>
                <a:buClr>
                  <a:srgbClr val="000000"/>
                </a:buClr>
                <a:buSzPct val="25000"/>
              </a:pPr>
              <a:r>
                <a:rPr lang="en-US" sz="1600" dirty="0">
                  <a:latin typeface="+mj-lt"/>
                  <a:ea typeface="Calibri"/>
                  <a:cs typeface="Calibri"/>
                  <a:sym typeface="Calibri"/>
                </a:rPr>
                <a:t>10 metadata templates</a:t>
              </a:r>
            </a:p>
          </p:txBody>
        </p:sp>
        <p:sp>
          <p:nvSpPr>
            <p:cNvPr id="110" name="Shape 110"/>
            <p:cNvSpPr txBox="1"/>
            <p:nvPr/>
          </p:nvSpPr>
          <p:spPr>
            <a:xfrm>
              <a:off x="3893289" y="3270719"/>
              <a:ext cx="4331100" cy="569400"/>
            </a:xfrm>
            <a:prstGeom prst="rect">
              <a:avLst/>
            </a:prstGeom>
            <a:solidFill>
              <a:srgbClr val="EFEFEF"/>
            </a:solidFill>
            <a:ln w="19050" cap="flat" cmpd="sng">
              <a:solidFill>
                <a:srgbClr val="142248"/>
              </a:solidFill>
              <a:prstDash val="solid"/>
              <a:round/>
              <a:headEnd type="none" w="med" len="med"/>
              <a:tailEnd type="none" w="med" len="med"/>
            </a:ln>
          </p:spPr>
          <p:txBody>
            <a:bodyPr lIns="11425" tIns="11425" rIns="11425" bIns="11425" anchor="ctr" anchorCtr="0">
              <a:noAutofit/>
            </a:bodyPr>
            <a:lstStyle/>
            <a:p>
              <a:pPr algn="ctr">
                <a:lnSpc>
                  <a:spcPct val="90000"/>
                </a:lnSpc>
                <a:buClr>
                  <a:srgbClr val="000000"/>
                </a:buClr>
                <a:buSzPct val="25000"/>
              </a:pPr>
              <a:r>
                <a:rPr lang="en-US" sz="1600" b="1" dirty="0">
                  <a:latin typeface="+mj-lt"/>
                  <a:ea typeface="Calibri"/>
                  <a:cs typeface="Calibri"/>
                  <a:sym typeface="Calibri"/>
                </a:rPr>
                <a:t>Enter SRA Library metadata</a:t>
              </a:r>
            </a:p>
            <a:p>
              <a:pPr algn="ctr">
                <a:lnSpc>
                  <a:spcPct val="90000"/>
                </a:lnSpc>
                <a:buClr>
                  <a:srgbClr val="000000"/>
                </a:buClr>
                <a:buSzPct val="25000"/>
              </a:pPr>
              <a:r>
                <a:rPr lang="en-US" sz="1600" dirty="0">
                  <a:latin typeface="+mj-lt"/>
                  <a:ea typeface="Calibri"/>
                  <a:cs typeface="Calibri"/>
                  <a:sym typeface="Calibri"/>
                </a:rPr>
                <a:t>1 metadata template</a:t>
              </a:r>
            </a:p>
          </p:txBody>
        </p:sp>
        <p:grpSp>
          <p:nvGrpSpPr>
            <p:cNvPr id="111" name="Shape 111"/>
            <p:cNvGrpSpPr/>
            <p:nvPr/>
          </p:nvGrpSpPr>
          <p:grpSpPr>
            <a:xfrm>
              <a:off x="3893289" y="3924903"/>
              <a:ext cx="4331100" cy="572429"/>
              <a:chOff x="3893289" y="4039203"/>
              <a:chExt cx="4331100" cy="572429"/>
            </a:xfrm>
          </p:grpSpPr>
          <p:sp>
            <p:nvSpPr>
              <p:cNvPr id="112" name="Shape 112"/>
              <p:cNvSpPr/>
              <p:nvPr/>
            </p:nvSpPr>
            <p:spPr>
              <a:xfrm>
                <a:off x="3893289" y="4042232"/>
                <a:ext cx="4331100" cy="569400"/>
              </a:xfrm>
              <a:prstGeom prst="rect">
                <a:avLst/>
              </a:prstGeom>
              <a:solidFill>
                <a:srgbClr val="EFEFEF"/>
              </a:solidFill>
              <a:ln w="19050" cap="flat" cmpd="sng">
                <a:solidFill>
                  <a:srgbClr val="142248"/>
                </a:solidFill>
                <a:prstDash val="solid"/>
                <a:round/>
                <a:headEnd type="none" w="med" len="med"/>
                <a:tailEnd type="none" w="med" len="med"/>
              </a:ln>
            </p:spPr>
            <p:txBody>
              <a:bodyPr lIns="91425" tIns="91425" rIns="91425" bIns="91425" anchor="ctr" anchorCtr="0">
                <a:noAutofit/>
              </a:bodyPr>
              <a:lstStyle/>
              <a:p>
                <a:pPr>
                  <a:buClr>
                    <a:srgbClr val="000000"/>
                  </a:buClr>
                </a:pPr>
                <a:endParaRPr sz="1600">
                  <a:latin typeface="+mj-lt"/>
                </a:endParaRPr>
              </a:p>
            </p:txBody>
          </p:sp>
          <p:sp>
            <p:nvSpPr>
              <p:cNvPr id="113" name="Shape 113"/>
              <p:cNvSpPr txBox="1"/>
              <p:nvPr/>
            </p:nvSpPr>
            <p:spPr>
              <a:xfrm>
                <a:off x="4012402" y="4039203"/>
                <a:ext cx="4105437" cy="569400"/>
              </a:xfrm>
              <a:prstGeom prst="rect">
                <a:avLst/>
              </a:prstGeom>
              <a:noFill/>
              <a:ln>
                <a:noFill/>
              </a:ln>
            </p:spPr>
            <p:txBody>
              <a:bodyPr lIns="11425" tIns="11425" rIns="11425" bIns="11425" anchor="ctr" anchorCtr="0">
                <a:noAutofit/>
              </a:bodyPr>
              <a:lstStyle/>
              <a:p>
                <a:pPr algn="ctr">
                  <a:lnSpc>
                    <a:spcPct val="90000"/>
                  </a:lnSpc>
                  <a:buClr>
                    <a:srgbClr val="000000"/>
                  </a:buClr>
                  <a:buSzPct val="25000"/>
                </a:pPr>
                <a:r>
                  <a:rPr lang="en-US" sz="1600" b="1" dirty="0">
                    <a:latin typeface="+mj-lt"/>
                    <a:ea typeface="Calibri"/>
                    <a:cs typeface="Calibri"/>
                    <a:sym typeface="Calibri"/>
                  </a:rPr>
                  <a:t>Validate package and transfer to SRA</a:t>
                </a:r>
              </a:p>
              <a:p>
                <a:pPr algn="ctr">
                  <a:lnSpc>
                    <a:spcPct val="90000"/>
                  </a:lnSpc>
                  <a:buClr>
                    <a:srgbClr val="000000"/>
                  </a:buClr>
                  <a:buSzPct val="25000"/>
                </a:pPr>
                <a:r>
                  <a:rPr lang="en-US" sz="1600" dirty="0">
                    <a:latin typeface="+mj-lt"/>
                    <a:ea typeface="Calibri"/>
                    <a:cs typeface="Calibri"/>
                    <a:sym typeface="Calibri"/>
                  </a:rPr>
                  <a:t>submission apps (</a:t>
                </a:r>
                <a:r>
                  <a:rPr lang="en-US" sz="1600" dirty="0" err="1">
                    <a:latin typeface="+mj-lt"/>
                    <a:ea typeface="Calibri"/>
                    <a:cs typeface="Calibri"/>
                    <a:sym typeface="Calibri"/>
                  </a:rPr>
                  <a:t>Aspera</a:t>
                </a:r>
                <a:r>
                  <a:rPr lang="en-US" sz="1600" dirty="0">
                    <a:latin typeface="+mj-lt"/>
                    <a:ea typeface="Calibri"/>
                    <a:cs typeface="Calibri"/>
                    <a:sym typeface="Calibri"/>
                  </a:rPr>
                  <a:t> Connect)</a:t>
                </a:r>
              </a:p>
            </p:txBody>
          </p:sp>
        </p:grpSp>
        <p:sp>
          <p:nvSpPr>
            <p:cNvPr id="114" name="Shape 114"/>
            <p:cNvSpPr txBox="1"/>
            <p:nvPr/>
          </p:nvSpPr>
          <p:spPr>
            <a:xfrm>
              <a:off x="3893289" y="4589260"/>
              <a:ext cx="4331100" cy="569400"/>
            </a:xfrm>
            <a:prstGeom prst="rect">
              <a:avLst/>
            </a:prstGeom>
            <a:solidFill>
              <a:srgbClr val="EFEFEF"/>
            </a:solidFill>
            <a:ln w="19050" cap="flat" cmpd="sng">
              <a:solidFill>
                <a:srgbClr val="142248"/>
              </a:solidFill>
              <a:prstDash val="solid"/>
              <a:round/>
              <a:headEnd type="none" w="med" len="med"/>
              <a:tailEnd type="none" w="med" len="med"/>
            </a:ln>
          </p:spPr>
          <p:txBody>
            <a:bodyPr lIns="11425" tIns="11425" rIns="11425" bIns="11425" anchor="ctr" anchorCtr="0">
              <a:noAutofit/>
            </a:bodyPr>
            <a:lstStyle/>
            <a:p>
              <a:pPr algn="ctr">
                <a:lnSpc>
                  <a:spcPct val="90000"/>
                </a:lnSpc>
                <a:buClr>
                  <a:srgbClr val="000000"/>
                </a:buClr>
                <a:buSzPct val="25000"/>
              </a:pPr>
              <a:r>
                <a:rPr lang="en-US" sz="1600" b="1" dirty="0">
                  <a:latin typeface="+mj-lt"/>
                  <a:ea typeface="Calibri"/>
                  <a:cs typeface="Calibri"/>
                  <a:sym typeface="Calibri"/>
                </a:rPr>
                <a:t>User receives notification from SRA</a:t>
              </a:r>
            </a:p>
          </p:txBody>
        </p:sp>
        <p:sp>
          <p:nvSpPr>
            <p:cNvPr id="115" name="Shape 115"/>
            <p:cNvSpPr/>
            <p:nvPr/>
          </p:nvSpPr>
          <p:spPr>
            <a:xfrm>
              <a:off x="3932698" y="1123138"/>
              <a:ext cx="205500" cy="205500"/>
            </a:xfrm>
            <a:prstGeom prst="downArrow">
              <a:avLst>
                <a:gd name="adj1" fmla="val 50000"/>
                <a:gd name="adj2" fmla="val 50000"/>
              </a:avLst>
            </a:prstGeom>
            <a:solidFill>
              <a:srgbClr val="004471"/>
            </a:solidFill>
            <a:ln>
              <a:noFill/>
            </a:ln>
          </p:spPr>
          <p:txBody>
            <a:bodyPr lIns="91425" tIns="91425" rIns="91425" bIns="91425" anchor="ctr" anchorCtr="0">
              <a:noAutofit/>
            </a:bodyPr>
            <a:lstStyle/>
            <a:p>
              <a:pPr>
                <a:buClr>
                  <a:srgbClr val="000000"/>
                </a:buClr>
              </a:pPr>
              <a:endParaRPr>
                <a:latin typeface="+mj-lt"/>
              </a:endParaRPr>
            </a:p>
          </p:txBody>
        </p:sp>
        <p:sp>
          <p:nvSpPr>
            <p:cNvPr id="116" name="Shape 116"/>
            <p:cNvSpPr/>
            <p:nvPr/>
          </p:nvSpPr>
          <p:spPr>
            <a:xfrm>
              <a:off x="3932698" y="1792983"/>
              <a:ext cx="205500" cy="205500"/>
            </a:xfrm>
            <a:prstGeom prst="downArrow">
              <a:avLst>
                <a:gd name="adj1" fmla="val 50000"/>
                <a:gd name="adj2" fmla="val 50000"/>
              </a:avLst>
            </a:prstGeom>
            <a:solidFill>
              <a:srgbClr val="004471"/>
            </a:solidFill>
            <a:ln>
              <a:noFill/>
            </a:ln>
          </p:spPr>
          <p:txBody>
            <a:bodyPr lIns="91425" tIns="91425" rIns="91425" bIns="91425" anchor="ctr" anchorCtr="0">
              <a:noAutofit/>
            </a:bodyPr>
            <a:lstStyle/>
            <a:p>
              <a:pPr>
                <a:buClr>
                  <a:srgbClr val="000000"/>
                </a:buClr>
              </a:pPr>
              <a:endParaRPr>
                <a:latin typeface="+mj-lt"/>
              </a:endParaRPr>
            </a:p>
          </p:txBody>
        </p:sp>
        <p:sp>
          <p:nvSpPr>
            <p:cNvPr id="117" name="Shape 117"/>
            <p:cNvSpPr/>
            <p:nvPr/>
          </p:nvSpPr>
          <p:spPr>
            <a:xfrm>
              <a:off x="3932698" y="2467343"/>
              <a:ext cx="205500" cy="205500"/>
            </a:xfrm>
            <a:prstGeom prst="downArrow">
              <a:avLst>
                <a:gd name="adj1" fmla="val 50000"/>
                <a:gd name="adj2" fmla="val 50000"/>
              </a:avLst>
            </a:prstGeom>
            <a:solidFill>
              <a:srgbClr val="004471"/>
            </a:solidFill>
            <a:ln>
              <a:noFill/>
            </a:ln>
          </p:spPr>
          <p:txBody>
            <a:bodyPr lIns="91425" tIns="91425" rIns="91425" bIns="91425" anchor="ctr" anchorCtr="0">
              <a:noAutofit/>
            </a:bodyPr>
            <a:lstStyle/>
            <a:p>
              <a:pPr>
                <a:buClr>
                  <a:srgbClr val="000000"/>
                </a:buClr>
              </a:pPr>
              <a:endParaRPr>
                <a:latin typeface="+mj-lt"/>
              </a:endParaRPr>
            </a:p>
          </p:txBody>
        </p:sp>
        <p:sp>
          <p:nvSpPr>
            <p:cNvPr id="118" name="Shape 118"/>
            <p:cNvSpPr/>
            <p:nvPr/>
          </p:nvSpPr>
          <p:spPr>
            <a:xfrm>
              <a:off x="3932698" y="3128298"/>
              <a:ext cx="205500" cy="205500"/>
            </a:xfrm>
            <a:prstGeom prst="downArrow">
              <a:avLst>
                <a:gd name="adj1" fmla="val 50000"/>
                <a:gd name="adj2" fmla="val 50000"/>
              </a:avLst>
            </a:prstGeom>
            <a:solidFill>
              <a:srgbClr val="004471"/>
            </a:solidFill>
            <a:ln>
              <a:noFill/>
            </a:ln>
          </p:spPr>
          <p:txBody>
            <a:bodyPr lIns="91425" tIns="91425" rIns="91425" bIns="91425" anchor="ctr" anchorCtr="0">
              <a:noAutofit/>
            </a:bodyPr>
            <a:lstStyle/>
            <a:p>
              <a:pPr>
                <a:buClr>
                  <a:srgbClr val="000000"/>
                </a:buClr>
              </a:pPr>
              <a:endParaRPr>
                <a:latin typeface="+mj-lt"/>
              </a:endParaRPr>
            </a:p>
          </p:txBody>
        </p:sp>
        <p:sp>
          <p:nvSpPr>
            <p:cNvPr id="119" name="Shape 119"/>
            <p:cNvSpPr/>
            <p:nvPr/>
          </p:nvSpPr>
          <p:spPr>
            <a:xfrm>
              <a:off x="3931121" y="3780819"/>
              <a:ext cx="205500" cy="205500"/>
            </a:xfrm>
            <a:prstGeom prst="downArrow">
              <a:avLst>
                <a:gd name="adj1" fmla="val 50000"/>
                <a:gd name="adj2" fmla="val 50000"/>
              </a:avLst>
            </a:prstGeom>
            <a:solidFill>
              <a:srgbClr val="004471"/>
            </a:solidFill>
            <a:ln>
              <a:noFill/>
            </a:ln>
          </p:spPr>
          <p:txBody>
            <a:bodyPr lIns="91425" tIns="91425" rIns="91425" bIns="91425" anchor="ctr" anchorCtr="0">
              <a:noAutofit/>
            </a:bodyPr>
            <a:lstStyle/>
            <a:p>
              <a:pPr>
                <a:buClr>
                  <a:srgbClr val="000000"/>
                </a:buClr>
              </a:pPr>
              <a:endParaRPr>
                <a:latin typeface="+mj-lt"/>
              </a:endParaRPr>
            </a:p>
          </p:txBody>
        </p:sp>
        <p:sp>
          <p:nvSpPr>
            <p:cNvPr id="120" name="Shape 120"/>
            <p:cNvSpPr/>
            <p:nvPr/>
          </p:nvSpPr>
          <p:spPr>
            <a:xfrm>
              <a:off x="3931121" y="4448582"/>
              <a:ext cx="205500" cy="205500"/>
            </a:xfrm>
            <a:prstGeom prst="downArrow">
              <a:avLst>
                <a:gd name="adj1" fmla="val 50000"/>
                <a:gd name="adj2" fmla="val 50000"/>
              </a:avLst>
            </a:prstGeom>
            <a:solidFill>
              <a:srgbClr val="004471"/>
            </a:solidFill>
            <a:ln>
              <a:noFill/>
            </a:ln>
          </p:spPr>
          <p:txBody>
            <a:bodyPr lIns="91425" tIns="91425" rIns="91425" bIns="91425" anchor="ctr" anchorCtr="0">
              <a:noAutofit/>
            </a:bodyPr>
            <a:lstStyle/>
            <a:p>
              <a:pPr>
                <a:buClr>
                  <a:srgbClr val="000000"/>
                </a:buClr>
              </a:pPr>
              <a:endParaRPr>
                <a:latin typeface="+mj-lt"/>
              </a:endParaRPr>
            </a:p>
          </p:txBody>
        </p:sp>
        <p:sp>
          <p:nvSpPr>
            <p:cNvPr id="121" name="Shape 121"/>
            <p:cNvSpPr/>
            <p:nvPr/>
          </p:nvSpPr>
          <p:spPr>
            <a:xfrm>
              <a:off x="3937166" y="5107089"/>
              <a:ext cx="205500" cy="205500"/>
            </a:xfrm>
            <a:prstGeom prst="downArrow">
              <a:avLst>
                <a:gd name="adj1" fmla="val 50000"/>
                <a:gd name="adj2" fmla="val 50000"/>
              </a:avLst>
            </a:prstGeom>
            <a:solidFill>
              <a:srgbClr val="004471"/>
            </a:solidFill>
            <a:ln>
              <a:noFill/>
            </a:ln>
          </p:spPr>
          <p:txBody>
            <a:bodyPr lIns="91425" tIns="91425" rIns="91425" bIns="91425" anchor="ctr" anchorCtr="0">
              <a:noAutofit/>
            </a:bodyPr>
            <a:lstStyle/>
            <a:p>
              <a:pPr>
                <a:buClr>
                  <a:srgbClr val="000000"/>
                </a:buClr>
              </a:pPr>
              <a:endParaRPr>
                <a:latin typeface="+mj-l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cxnSp>
        <p:nvCxnSpPr>
          <p:cNvPr id="126" name="Shape 126"/>
          <p:cNvCxnSpPr/>
          <p:nvPr/>
        </p:nvCxnSpPr>
        <p:spPr>
          <a:xfrm rot="10800000">
            <a:off x="2103175" y="4207500"/>
            <a:ext cx="836700" cy="0"/>
          </a:xfrm>
          <a:prstGeom prst="straightConnector1">
            <a:avLst/>
          </a:prstGeom>
          <a:noFill/>
          <a:ln w="25400" cap="flat" cmpd="sng">
            <a:solidFill>
              <a:srgbClr val="142248"/>
            </a:solidFill>
            <a:prstDash val="solid"/>
            <a:round/>
            <a:headEnd type="none" w="med" len="med"/>
            <a:tailEnd type="none" w="med" len="med"/>
          </a:ln>
        </p:spPr>
      </p:cxnSp>
      <p:cxnSp>
        <p:nvCxnSpPr>
          <p:cNvPr id="127" name="Shape 127"/>
          <p:cNvCxnSpPr/>
          <p:nvPr/>
        </p:nvCxnSpPr>
        <p:spPr>
          <a:xfrm flipH="1">
            <a:off x="6462437" y="5588048"/>
            <a:ext cx="746138" cy="0"/>
          </a:xfrm>
          <a:prstGeom prst="straightConnector1">
            <a:avLst/>
          </a:prstGeom>
          <a:noFill/>
          <a:ln w="25400" cap="flat" cmpd="sng">
            <a:solidFill>
              <a:srgbClr val="142248"/>
            </a:solidFill>
            <a:prstDash val="solid"/>
            <a:round/>
            <a:headEnd type="none" w="med" len="med"/>
            <a:tailEnd type="none" w="med" len="med"/>
          </a:ln>
        </p:spPr>
      </p:cxnSp>
      <p:cxnSp>
        <p:nvCxnSpPr>
          <p:cNvPr id="128" name="Shape 128"/>
          <p:cNvCxnSpPr/>
          <p:nvPr/>
        </p:nvCxnSpPr>
        <p:spPr>
          <a:xfrm rot="10800000">
            <a:off x="7204342" y="3441267"/>
            <a:ext cx="836700" cy="0"/>
          </a:xfrm>
          <a:prstGeom prst="straightConnector1">
            <a:avLst/>
          </a:prstGeom>
          <a:noFill/>
          <a:ln w="25400" cap="flat" cmpd="sng">
            <a:solidFill>
              <a:srgbClr val="142248"/>
            </a:solidFill>
            <a:prstDash val="solid"/>
            <a:round/>
            <a:headEnd type="none" w="med" len="med"/>
            <a:tailEnd type="none" w="med" len="med"/>
          </a:ln>
        </p:spPr>
      </p:cxnSp>
      <p:sp>
        <p:nvSpPr>
          <p:cNvPr id="129" name="Shape 129"/>
          <p:cNvSpPr txBox="1"/>
          <p:nvPr/>
        </p:nvSpPr>
        <p:spPr>
          <a:xfrm>
            <a:off x="0" y="167825"/>
            <a:ext cx="9144000" cy="542700"/>
          </a:xfrm>
          <a:prstGeom prst="rect">
            <a:avLst/>
          </a:prstGeom>
          <a:noFill/>
          <a:ln>
            <a:noFill/>
          </a:ln>
        </p:spPr>
        <p:txBody>
          <a:bodyPr lIns="91395" tIns="45686" rIns="91395" bIns="45686" anchor="t" anchorCtr="0">
            <a:noAutofit/>
          </a:bodyPr>
          <a:lstStyle/>
          <a:p>
            <a:pPr algn="ctr">
              <a:buClr>
                <a:schemeClr val="lt1"/>
              </a:buClr>
              <a:buSzPct val="25000"/>
            </a:pPr>
            <a:r>
              <a:rPr lang="en-US" sz="3000" b="1" dirty="0">
                <a:latin typeface="+mn-lt"/>
                <a:ea typeface="Calibri"/>
                <a:cs typeface="Calibri"/>
                <a:sym typeface="Calibri"/>
              </a:rPr>
              <a:t>Data Publication: Data Commons</a:t>
            </a:r>
          </a:p>
        </p:txBody>
      </p:sp>
      <p:sp>
        <p:nvSpPr>
          <p:cNvPr id="130" name="Shape 130"/>
          <p:cNvSpPr/>
          <p:nvPr/>
        </p:nvSpPr>
        <p:spPr>
          <a:xfrm rot="-5400000">
            <a:off x="5632050" y="2933850"/>
            <a:ext cx="4764300" cy="990300"/>
          </a:xfrm>
          <a:prstGeom prst="rect">
            <a:avLst/>
          </a:prstGeom>
          <a:solidFill>
            <a:schemeClr val="dk2"/>
          </a:solidFill>
          <a:ln>
            <a:noFill/>
          </a:ln>
        </p:spPr>
        <p:txBody>
          <a:bodyPr lIns="24742" tIns="24742" rIns="24742" bIns="24742" anchor="ctr" anchorCtr="0">
            <a:noAutofit/>
          </a:bodyPr>
          <a:lstStyle/>
          <a:p>
            <a:pPr algn="ctr">
              <a:lnSpc>
                <a:spcPct val="90000"/>
              </a:lnSpc>
              <a:buClr>
                <a:schemeClr val="lt1"/>
              </a:buClr>
              <a:buSzPct val="25000"/>
            </a:pPr>
            <a:r>
              <a:rPr lang="en-US" sz="3900">
                <a:solidFill>
                  <a:schemeClr val="lt1"/>
                </a:solidFill>
                <a:latin typeface="+mn-lt"/>
                <a:ea typeface="Calibri"/>
                <a:cs typeface="Calibri"/>
                <a:sym typeface="Calibri"/>
              </a:rPr>
              <a:t>Data Commons</a:t>
            </a:r>
          </a:p>
        </p:txBody>
      </p:sp>
      <p:cxnSp>
        <p:nvCxnSpPr>
          <p:cNvPr id="131" name="Shape 131"/>
          <p:cNvCxnSpPr/>
          <p:nvPr/>
        </p:nvCxnSpPr>
        <p:spPr>
          <a:xfrm>
            <a:off x="7195175" y="3429000"/>
            <a:ext cx="0" cy="2154900"/>
          </a:xfrm>
          <a:prstGeom prst="straightConnector1">
            <a:avLst/>
          </a:prstGeom>
          <a:noFill/>
          <a:ln w="25400" cap="flat" cmpd="sng">
            <a:solidFill>
              <a:srgbClr val="142248"/>
            </a:solidFill>
            <a:prstDash val="solid"/>
            <a:round/>
            <a:headEnd type="none" w="med" len="med"/>
            <a:tailEnd type="none" w="med" len="med"/>
          </a:ln>
        </p:spPr>
      </p:cxnSp>
      <p:sp>
        <p:nvSpPr>
          <p:cNvPr id="132" name="Shape 132"/>
          <p:cNvSpPr/>
          <p:nvPr/>
        </p:nvSpPr>
        <p:spPr>
          <a:xfrm>
            <a:off x="4563425" y="3365845"/>
            <a:ext cx="205500" cy="38970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133" name="Shape 133"/>
          <p:cNvSpPr/>
          <p:nvPr/>
        </p:nvSpPr>
        <p:spPr>
          <a:xfrm>
            <a:off x="4563425" y="1940921"/>
            <a:ext cx="205500" cy="38970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134" name="Shape 134"/>
          <p:cNvSpPr/>
          <p:nvPr/>
        </p:nvSpPr>
        <p:spPr>
          <a:xfrm>
            <a:off x="4563425" y="4677546"/>
            <a:ext cx="205500" cy="38970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grpSp>
        <p:nvGrpSpPr>
          <p:cNvPr id="135" name="Shape 135"/>
          <p:cNvGrpSpPr/>
          <p:nvPr/>
        </p:nvGrpSpPr>
        <p:grpSpPr>
          <a:xfrm>
            <a:off x="679840" y="967749"/>
            <a:ext cx="6230197" cy="5822324"/>
            <a:chOff x="2028580" y="640089"/>
            <a:chExt cx="6230197" cy="5822324"/>
          </a:xfrm>
        </p:grpSpPr>
        <p:sp>
          <p:nvSpPr>
            <p:cNvPr id="136" name="Shape 136"/>
            <p:cNvSpPr txBox="1"/>
            <p:nvPr/>
          </p:nvSpPr>
          <p:spPr>
            <a:xfrm>
              <a:off x="3394476" y="4328953"/>
              <a:ext cx="131400" cy="90600"/>
            </a:xfrm>
            <a:prstGeom prst="rect">
              <a:avLst/>
            </a:prstGeom>
            <a:noFill/>
            <a:ln>
              <a:noFill/>
            </a:ln>
          </p:spPr>
          <p:txBody>
            <a:bodyPr lIns="12700" tIns="0" rIns="12700" bIns="0" anchor="ctr" anchorCtr="0">
              <a:noAutofit/>
            </a:bodyPr>
            <a:lstStyle/>
            <a:p>
              <a:pPr algn="ctr">
                <a:lnSpc>
                  <a:spcPct val="90000"/>
                </a:lnSpc>
                <a:buClr>
                  <a:srgbClr val="000000"/>
                </a:buClr>
              </a:pPr>
              <a:endParaRPr sz="600">
                <a:solidFill>
                  <a:schemeClr val="dk1"/>
                </a:solidFill>
                <a:latin typeface="+mn-lt"/>
                <a:ea typeface="Calibri"/>
                <a:cs typeface="Calibri"/>
                <a:sym typeface="Calibri"/>
              </a:endParaRPr>
            </a:p>
          </p:txBody>
        </p:sp>
        <p:sp>
          <p:nvSpPr>
            <p:cNvPr id="137" name="Shape 137"/>
            <p:cNvSpPr txBox="1"/>
            <p:nvPr/>
          </p:nvSpPr>
          <p:spPr>
            <a:xfrm>
              <a:off x="3430141" y="3784044"/>
              <a:ext cx="60000" cy="41400"/>
            </a:xfrm>
            <a:prstGeom prst="rect">
              <a:avLst/>
            </a:prstGeom>
            <a:noFill/>
            <a:ln>
              <a:noFill/>
            </a:ln>
          </p:spPr>
          <p:txBody>
            <a:bodyPr lIns="12700" tIns="0" rIns="12700" bIns="0" anchor="ctr" anchorCtr="0">
              <a:noAutofit/>
            </a:bodyPr>
            <a:lstStyle/>
            <a:p>
              <a:pPr algn="ctr">
                <a:lnSpc>
                  <a:spcPct val="90000"/>
                </a:lnSpc>
                <a:buClr>
                  <a:srgbClr val="000000"/>
                </a:buClr>
              </a:pPr>
              <a:endParaRPr sz="500">
                <a:solidFill>
                  <a:schemeClr val="dk1"/>
                </a:solidFill>
                <a:latin typeface="+mn-lt"/>
                <a:ea typeface="Calibri"/>
                <a:cs typeface="Calibri"/>
                <a:sym typeface="Calibri"/>
              </a:endParaRPr>
            </a:p>
          </p:txBody>
        </p:sp>
        <p:sp>
          <p:nvSpPr>
            <p:cNvPr id="138" name="Shape 138"/>
            <p:cNvSpPr txBox="1"/>
            <p:nvPr/>
          </p:nvSpPr>
          <p:spPr>
            <a:xfrm>
              <a:off x="3430141" y="3214522"/>
              <a:ext cx="60000" cy="41400"/>
            </a:xfrm>
            <a:prstGeom prst="rect">
              <a:avLst/>
            </a:prstGeom>
            <a:noFill/>
            <a:ln>
              <a:noFill/>
            </a:ln>
          </p:spPr>
          <p:txBody>
            <a:bodyPr lIns="12700" tIns="0" rIns="12700" bIns="0" anchor="ctr" anchorCtr="0">
              <a:noAutofit/>
            </a:bodyPr>
            <a:lstStyle/>
            <a:p>
              <a:pPr algn="ctr">
                <a:lnSpc>
                  <a:spcPct val="90000"/>
                </a:lnSpc>
                <a:buClr>
                  <a:srgbClr val="000000"/>
                </a:buClr>
              </a:pPr>
              <a:endParaRPr sz="500">
                <a:solidFill>
                  <a:schemeClr val="dk1"/>
                </a:solidFill>
                <a:latin typeface="+mn-lt"/>
                <a:ea typeface="Calibri"/>
                <a:cs typeface="Calibri"/>
                <a:sym typeface="Calibri"/>
              </a:endParaRPr>
            </a:p>
          </p:txBody>
        </p:sp>
        <p:sp>
          <p:nvSpPr>
            <p:cNvPr id="139" name="Shape 139"/>
            <p:cNvSpPr/>
            <p:nvPr/>
          </p:nvSpPr>
          <p:spPr>
            <a:xfrm>
              <a:off x="3010765" y="1115890"/>
              <a:ext cx="866700" cy="2154900"/>
            </a:xfrm>
            <a:custGeom>
              <a:avLst/>
              <a:gdLst/>
              <a:ahLst/>
              <a:cxnLst/>
              <a:rect l="0" t="0" r="0" b="0"/>
              <a:pathLst>
                <a:path w="120000" h="120000" extrusionOk="0">
                  <a:moveTo>
                    <a:pt x="0" y="120000"/>
                  </a:moveTo>
                  <a:lnTo>
                    <a:pt x="60000" y="120000"/>
                  </a:lnTo>
                  <a:lnTo>
                    <a:pt x="60000" y="0"/>
                  </a:lnTo>
                  <a:lnTo>
                    <a:pt x="120000" y="0"/>
                  </a:lnTo>
                </a:path>
              </a:pathLst>
            </a:custGeom>
            <a:noFill/>
            <a:ln w="25400" cap="flat" cmpd="sng">
              <a:solidFill>
                <a:srgbClr val="142248"/>
              </a:solidFill>
              <a:prstDash val="solid"/>
              <a:round/>
              <a:headEnd type="none" w="med" len="med"/>
              <a:tailEnd type="none" w="med" len="med"/>
            </a:ln>
          </p:spPr>
          <p:txBody>
            <a:bodyPr lIns="91425" tIns="91425" rIns="91425" bIns="91425" anchor="ctr" anchorCtr="0">
              <a:noAutofit/>
            </a:bodyPr>
            <a:lstStyle/>
            <a:p>
              <a:pPr>
                <a:buClr>
                  <a:srgbClr val="000000"/>
                </a:buClr>
              </a:pPr>
              <a:endParaRPr>
                <a:latin typeface="+mn-lt"/>
              </a:endParaRPr>
            </a:p>
          </p:txBody>
        </p:sp>
        <p:sp>
          <p:nvSpPr>
            <p:cNvPr id="140" name="Shape 140"/>
            <p:cNvSpPr txBox="1"/>
            <p:nvPr/>
          </p:nvSpPr>
          <p:spPr>
            <a:xfrm>
              <a:off x="3394476" y="2620388"/>
              <a:ext cx="131400" cy="90600"/>
            </a:xfrm>
            <a:prstGeom prst="rect">
              <a:avLst/>
            </a:prstGeom>
            <a:noFill/>
            <a:ln>
              <a:noFill/>
            </a:ln>
          </p:spPr>
          <p:txBody>
            <a:bodyPr lIns="12700" tIns="0" rIns="12700" bIns="0" anchor="ctr" anchorCtr="0">
              <a:noAutofit/>
            </a:bodyPr>
            <a:lstStyle/>
            <a:p>
              <a:pPr algn="ctr">
                <a:lnSpc>
                  <a:spcPct val="90000"/>
                </a:lnSpc>
                <a:buClr>
                  <a:srgbClr val="000000"/>
                </a:buClr>
              </a:pPr>
              <a:endParaRPr sz="600">
                <a:solidFill>
                  <a:schemeClr val="dk1"/>
                </a:solidFill>
                <a:latin typeface="+mn-lt"/>
                <a:ea typeface="Calibri"/>
                <a:cs typeface="Calibri"/>
                <a:sym typeface="Calibri"/>
              </a:endParaRPr>
            </a:p>
          </p:txBody>
        </p:sp>
        <p:sp>
          <p:nvSpPr>
            <p:cNvPr id="141" name="Shape 141"/>
            <p:cNvSpPr txBox="1"/>
            <p:nvPr/>
          </p:nvSpPr>
          <p:spPr>
            <a:xfrm rot="-5400000">
              <a:off x="129580" y="2716012"/>
              <a:ext cx="4796100" cy="998100"/>
            </a:xfrm>
            <a:prstGeom prst="rect">
              <a:avLst/>
            </a:prstGeom>
            <a:solidFill>
              <a:srgbClr val="ED6D23"/>
            </a:solidFill>
            <a:ln>
              <a:noFill/>
            </a:ln>
          </p:spPr>
          <p:txBody>
            <a:bodyPr lIns="24750" tIns="24750" rIns="24750" bIns="24750" anchor="ctr" anchorCtr="0">
              <a:noAutofit/>
            </a:bodyPr>
            <a:lstStyle/>
            <a:p>
              <a:pPr algn="ctr">
                <a:lnSpc>
                  <a:spcPct val="90000"/>
                </a:lnSpc>
                <a:buClr>
                  <a:schemeClr val="dk1"/>
                </a:buClr>
                <a:buSzPct val="25000"/>
              </a:pPr>
              <a:r>
                <a:rPr lang="en-US" sz="3600" dirty="0">
                  <a:solidFill>
                    <a:schemeClr val="bg1"/>
                  </a:solidFill>
                  <a:latin typeface="+mn-lt"/>
                  <a:ea typeface="Calibri"/>
                  <a:cs typeface="Calibri"/>
                  <a:sym typeface="Calibri"/>
                </a:rPr>
                <a:t>Discovery</a:t>
              </a:r>
              <a:r>
                <a:rPr lang="en-US" sz="3600" dirty="0">
                  <a:solidFill>
                    <a:schemeClr val="dk1"/>
                  </a:solidFill>
                  <a:latin typeface="+mn-lt"/>
                  <a:ea typeface="Calibri"/>
                  <a:cs typeface="Calibri"/>
                  <a:sym typeface="Calibri"/>
                </a:rPr>
                <a:t> </a:t>
              </a:r>
              <a:r>
                <a:rPr lang="en-US" sz="3600" dirty="0">
                  <a:solidFill>
                    <a:srgbClr val="FFFFFF"/>
                  </a:solidFill>
                  <a:latin typeface="+mn-lt"/>
                  <a:ea typeface="Calibri"/>
                  <a:cs typeface="Calibri"/>
                  <a:sym typeface="Calibri"/>
                </a:rPr>
                <a:t>Environment</a:t>
              </a:r>
              <a:r>
                <a:rPr lang="en-US" sz="3600" dirty="0">
                  <a:solidFill>
                    <a:schemeClr val="dk1"/>
                  </a:solidFill>
                  <a:latin typeface="+mn-lt"/>
                  <a:ea typeface="Calibri"/>
                  <a:cs typeface="Calibri"/>
                  <a:sym typeface="Calibri"/>
                </a:rPr>
                <a:t> </a:t>
              </a:r>
            </a:p>
          </p:txBody>
        </p:sp>
        <p:sp>
          <p:nvSpPr>
            <p:cNvPr id="142" name="Shape 142"/>
            <p:cNvSpPr/>
            <p:nvPr/>
          </p:nvSpPr>
          <p:spPr>
            <a:xfrm>
              <a:off x="5870314" y="6371814"/>
              <a:ext cx="90600" cy="90600"/>
            </a:xfrm>
            <a:prstGeom prst="rect">
              <a:avLst/>
            </a:prstGeom>
            <a:noFill/>
            <a:ln>
              <a:noFill/>
            </a:ln>
          </p:spPr>
          <p:txBody>
            <a:bodyPr lIns="12700" tIns="0" rIns="12700" bIns="0" anchor="ctr" anchorCtr="0">
              <a:noAutofit/>
            </a:bodyPr>
            <a:lstStyle/>
            <a:p>
              <a:pPr algn="ctr">
                <a:lnSpc>
                  <a:spcPct val="90000"/>
                </a:lnSpc>
                <a:buClr>
                  <a:srgbClr val="000000"/>
                </a:buClr>
              </a:pPr>
              <a:endParaRPr sz="600">
                <a:solidFill>
                  <a:schemeClr val="dk1"/>
                </a:solidFill>
                <a:latin typeface="+mn-lt"/>
                <a:ea typeface="Calibri"/>
                <a:cs typeface="Calibri"/>
                <a:sym typeface="Calibri"/>
              </a:endParaRPr>
            </a:p>
          </p:txBody>
        </p:sp>
        <p:sp>
          <p:nvSpPr>
            <p:cNvPr id="143" name="Shape 143"/>
            <p:cNvSpPr txBox="1"/>
            <p:nvPr/>
          </p:nvSpPr>
          <p:spPr>
            <a:xfrm>
              <a:off x="3893715" y="640089"/>
              <a:ext cx="4331100" cy="895200"/>
            </a:xfrm>
            <a:prstGeom prst="rect">
              <a:avLst/>
            </a:prstGeom>
            <a:solidFill>
              <a:srgbClr val="F0F0F0"/>
            </a:solidFill>
            <a:ln w="19050" cap="flat" cmpd="sng">
              <a:solidFill>
                <a:srgbClr val="142248"/>
              </a:solidFill>
              <a:prstDash val="solid"/>
              <a:round/>
              <a:headEnd type="none" w="med" len="med"/>
              <a:tailEnd type="none" w="med" len="med"/>
            </a:ln>
          </p:spPr>
          <p:txBody>
            <a:bodyPr lIns="11425" tIns="11425" rIns="11425" bIns="11425" anchor="ctr" anchorCtr="0">
              <a:noAutofit/>
            </a:bodyPr>
            <a:lstStyle/>
            <a:p>
              <a:pPr algn="ctr">
                <a:lnSpc>
                  <a:spcPct val="90000"/>
                </a:lnSpc>
                <a:buClr>
                  <a:srgbClr val="000000"/>
                </a:buClr>
                <a:buSzPct val="25000"/>
              </a:pPr>
              <a:r>
                <a:rPr lang="en-US" sz="1800" b="1">
                  <a:latin typeface="+mn-lt"/>
                  <a:ea typeface="Calibri"/>
                  <a:cs typeface="Calibri"/>
                  <a:sym typeface="Calibri"/>
                </a:rPr>
                <a:t>Organize dataset</a:t>
              </a:r>
            </a:p>
          </p:txBody>
        </p:sp>
        <p:sp>
          <p:nvSpPr>
            <p:cNvPr id="144" name="Shape 144"/>
            <p:cNvSpPr txBox="1"/>
            <p:nvPr/>
          </p:nvSpPr>
          <p:spPr>
            <a:xfrm>
              <a:off x="3893640" y="2074691"/>
              <a:ext cx="4331100" cy="895200"/>
            </a:xfrm>
            <a:prstGeom prst="rect">
              <a:avLst/>
            </a:prstGeom>
            <a:solidFill>
              <a:srgbClr val="EFEFEF"/>
            </a:solidFill>
            <a:ln w="19050" cap="flat" cmpd="sng">
              <a:solidFill>
                <a:srgbClr val="142248"/>
              </a:solidFill>
              <a:prstDash val="solid"/>
              <a:round/>
              <a:headEnd type="none" w="med" len="med"/>
              <a:tailEnd type="none" w="med" len="med"/>
            </a:ln>
          </p:spPr>
          <p:txBody>
            <a:bodyPr lIns="11425" tIns="11425" rIns="11425" bIns="11425" anchor="ctr" anchorCtr="0">
              <a:noAutofit/>
            </a:bodyPr>
            <a:lstStyle/>
            <a:p>
              <a:pPr algn="ctr">
                <a:lnSpc>
                  <a:spcPct val="90000"/>
                </a:lnSpc>
                <a:buClr>
                  <a:srgbClr val="000000"/>
                </a:buClr>
                <a:buSzPct val="25000"/>
              </a:pPr>
              <a:r>
                <a:rPr lang="en-US" sz="1800" b="1" dirty="0">
                  <a:latin typeface="+mn-lt"/>
                  <a:ea typeface="Calibri"/>
                  <a:cs typeface="Calibri"/>
                  <a:sym typeface="Calibri"/>
                </a:rPr>
                <a:t>Add </a:t>
              </a:r>
              <a:r>
                <a:rPr lang="en-US" sz="1800" b="1" dirty="0" err="1">
                  <a:latin typeface="+mn-lt"/>
                  <a:ea typeface="Calibri"/>
                  <a:cs typeface="Calibri"/>
                  <a:sym typeface="Calibri"/>
                </a:rPr>
                <a:t>DataCite</a:t>
              </a:r>
              <a:r>
                <a:rPr lang="en-US" sz="1800" b="1" dirty="0">
                  <a:latin typeface="+mn-lt"/>
                  <a:ea typeface="Calibri"/>
                  <a:cs typeface="Calibri"/>
                  <a:sym typeface="Calibri"/>
                </a:rPr>
                <a:t> metadata and Readme file</a:t>
              </a:r>
            </a:p>
          </p:txBody>
        </p:sp>
        <p:sp>
          <p:nvSpPr>
            <p:cNvPr id="145" name="Shape 145"/>
            <p:cNvSpPr txBox="1"/>
            <p:nvPr/>
          </p:nvSpPr>
          <p:spPr>
            <a:xfrm>
              <a:off x="3927677" y="3512885"/>
              <a:ext cx="4331100" cy="779700"/>
            </a:xfrm>
            <a:prstGeom prst="rect">
              <a:avLst/>
            </a:prstGeom>
            <a:solidFill>
              <a:srgbClr val="EFEFEF"/>
            </a:solidFill>
            <a:ln w="19050" cap="flat" cmpd="sng">
              <a:solidFill>
                <a:srgbClr val="142248"/>
              </a:solidFill>
              <a:prstDash val="solid"/>
              <a:round/>
              <a:headEnd type="none" w="med" len="med"/>
              <a:tailEnd type="none" w="med" len="med"/>
            </a:ln>
          </p:spPr>
          <p:txBody>
            <a:bodyPr lIns="11425" tIns="11425" rIns="11425" bIns="11425" anchor="ctr" anchorCtr="0">
              <a:noAutofit/>
            </a:bodyPr>
            <a:lstStyle/>
            <a:p>
              <a:pPr algn="ctr">
                <a:lnSpc>
                  <a:spcPct val="90000"/>
                </a:lnSpc>
                <a:buClr>
                  <a:srgbClr val="000000"/>
                </a:buClr>
                <a:buSzPct val="25000"/>
              </a:pPr>
              <a:r>
                <a:rPr lang="en-US" sz="1800" b="1" dirty="0">
                  <a:latin typeface="+mn-lt"/>
                  <a:ea typeface="Calibri"/>
                  <a:cs typeface="Calibri"/>
                  <a:sym typeface="Calibri"/>
                </a:rPr>
                <a:t>Request DOI</a:t>
              </a:r>
            </a:p>
            <a:p>
              <a:pPr algn="ctr">
                <a:lnSpc>
                  <a:spcPct val="90000"/>
                </a:lnSpc>
                <a:buClr>
                  <a:srgbClr val="000000"/>
                </a:buClr>
                <a:buSzPct val="25000"/>
              </a:pPr>
              <a:r>
                <a:rPr lang="en-US" sz="1800" dirty="0">
                  <a:latin typeface="+mn-lt"/>
                  <a:ea typeface="Calibri"/>
                  <a:cs typeface="Calibri"/>
                  <a:sym typeface="Calibri"/>
                </a:rPr>
                <a:t>Validation by Data Commons curators</a:t>
              </a:r>
            </a:p>
          </p:txBody>
        </p:sp>
        <p:sp>
          <p:nvSpPr>
            <p:cNvPr id="146" name="Shape 146"/>
            <p:cNvSpPr txBox="1"/>
            <p:nvPr/>
          </p:nvSpPr>
          <p:spPr>
            <a:xfrm>
              <a:off x="3893715" y="4833513"/>
              <a:ext cx="4331100" cy="779700"/>
            </a:xfrm>
            <a:prstGeom prst="rect">
              <a:avLst/>
            </a:prstGeom>
            <a:solidFill>
              <a:srgbClr val="F0F0F0"/>
            </a:solidFill>
            <a:ln w="19050" cap="flat" cmpd="sng">
              <a:solidFill>
                <a:srgbClr val="142248"/>
              </a:solidFill>
              <a:prstDash val="solid"/>
              <a:round/>
              <a:headEnd type="none" w="med" len="med"/>
              <a:tailEnd type="none" w="med" len="med"/>
            </a:ln>
          </p:spPr>
          <p:txBody>
            <a:bodyPr lIns="11425" tIns="11425" rIns="11425" bIns="11425" anchor="ctr" anchorCtr="0">
              <a:noAutofit/>
            </a:bodyPr>
            <a:lstStyle/>
            <a:p>
              <a:pPr algn="ctr">
                <a:lnSpc>
                  <a:spcPct val="90000"/>
                </a:lnSpc>
                <a:buClr>
                  <a:srgbClr val="000000"/>
                </a:buClr>
                <a:buSzPct val="25000"/>
              </a:pPr>
              <a:r>
                <a:rPr lang="en-US" sz="1800" b="1">
                  <a:latin typeface="+mn-lt"/>
                  <a:ea typeface="Calibri"/>
                  <a:cs typeface="Calibri"/>
                  <a:sym typeface="Calibri"/>
                </a:rPr>
                <a:t>Data available to public</a:t>
              </a:r>
            </a:p>
            <a:p>
              <a:pPr algn="ctr">
                <a:lnSpc>
                  <a:spcPct val="90000"/>
                </a:lnSpc>
                <a:buClr>
                  <a:srgbClr val="000000"/>
                </a:buClr>
                <a:buSzPct val="25000"/>
              </a:pPr>
              <a:r>
                <a:rPr lang="en-US" sz="1800">
                  <a:latin typeface="+mn-lt"/>
                  <a:ea typeface="Calibri"/>
                  <a:cs typeface="Calibri"/>
                  <a:sym typeface="Calibri"/>
                </a:rPr>
                <a:t>datacommons.cyverse.org</a:t>
              </a:r>
            </a:p>
          </p:txBody>
        </p:sp>
      </p:grpSp>
      <p:cxnSp>
        <p:nvCxnSpPr>
          <p:cNvPr id="147" name="Shape 147"/>
          <p:cNvCxnSpPr/>
          <p:nvPr/>
        </p:nvCxnSpPr>
        <p:spPr>
          <a:xfrm>
            <a:off x="2089775" y="2065100"/>
            <a:ext cx="0" cy="2154900"/>
          </a:xfrm>
          <a:prstGeom prst="straightConnector1">
            <a:avLst/>
          </a:prstGeom>
          <a:noFill/>
          <a:ln w="25400" cap="flat" cmpd="sng">
            <a:solidFill>
              <a:srgbClr val="142248"/>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p:nvPr/>
        </p:nvSpPr>
        <p:spPr>
          <a:xfrm>
            <a:off x="223237" y="2351350"/>
            <a:ext cx="3920100" cy="1325100"/>
          </a:xfrm>
          <a:prstGeom prst="rect">
            <a:avLst/>
          </a:prstGeom>
          <a:solidFill>
            <a:srgbClr val="F3F3F3"/>
          </a:solidFill>
          <a:ln w="19050" cap="flat" cmpd="sng">
            <a:solidFill>
              <a:srgbClr val="142248"/>
            </a:solidFill>
            <a:prstDash val="solid"/>
            <a:bevel/>
            <a:headEnd type="none" w="med" len="med"/>
            <a:tailEnd type="none" w="med" len="med"/>
          </a:ln>
        </p:spPr>
        <p:txBody>
          <a:bodyPr lIns="11421" tIns="11421" rIns="11421" bIns="11421" anchor="ctr" anchorCtr="0">
            <a:noAutofit/>
          </a:bodyPr>
          <a:lstStyle/>
          <a:p>
            <a:pPr marL="1371162">
              <a:lnSpc>
                <a:spcPct val="90000"/>
              </a:lnSpc>
              <a:buClr>
                <a:srgbClr val="000000"/>
              </a:buClr>
              <a:buSzPct val="25000"/>
            </a:pPr>
            <a:r>
              <a:rPr lang="en-US" sz="1800">
                <a:latin typeface="+mn-lt"/>
                <a:ea typeface="Calibri"/>
                <a:cs typeface="Calibri"/>
                <a:sym typeface="Calibri"/>
              </a:rPr>
              <a:t> </a:t>
            </a:r>
          </a:p>
          <a:p>
            <a:pPr algn="ctr">
              <a:lnSpc>
                <a:spcPct val="90000"/>
              </a:lnSpc>
              <a:spcBef>
                <a:spcPts val="1260"/>
              </a:spcBef>
              <a:buClr>
                <a:srgbClr val="000000"/>
              </a:buClr>
            </a:pPr>
            <a:endParaRPr sz="1800">
              <a:latin typeface="+mn-lt"/>
              <a:ea typeface="Calibri"/>
              <a:cs typeface="Calibri"/>
              <a:sym typeface="Calibri"/>
            </a:endParaRPr>
          </a:p>
          <a:p>
            <a:pPr algn="ctr">
              <a:lnSpc>
                <a:spcPct val="90000"/>
              </a:lnSpc>
              <a:spcBef>
                <a:spcPts val="1260"/>
              </a:spcBef>
              <a:buClr>
                <a:srgbClr val="000000"/>
              </a:buClr>
            </a:pPr>
            <a:endParaRPr sz="1800">
              <a:latin typeface="+mn-lt"/>
              <a:ea typeface="Calibri"/>
              <a:cs typeface="Calibri"/>
              <a:sym typeface="Calibri"/>
            </a:endParaRPr>
          </a:p>
        </p:txBody>
      </p:sp>
      <p:sp>
        <p:nvSpPr>
          <p:cNvPr id="153" name="Shape 153"/>
          <p:cNvSpPr txBox="1">
            <a:spLocks noGrp="1"/>
          </p:cNvSpPr>
          <p:nvPr>
            <p:ph type="title"/>
          </p:nvPr>
        </p:nvSpPr>
        <p:spPr>
          <a:xfrm>
            <a:off x="211346" y="46037"/>
            <a:ext cx="8475454" cy="1143000"/>
          </a:xfrm>
          <a:prstGeom prst="rect">
            <a:avLst/>
          </a:prstGeom>
          <a:noFill/>
          <a:ln>
            <a:noFill/>
          </a:ln>
        </p:spPr>
        <p:txBody>
          <a:bodyPr lIns="91395" tIns="45686" rIns="91395" bIns="45686" anchor="ctr" anchorCtr="0">
            <a:noAutofit/>
          </a:bodyPr>
          <a:lstStyle/>
          <a:p>
            <a:pPr>
              <a:buClr>
                <a:srgbClr val="FF0000"/>
              </a:buClr>
              <a:buSzPct val="25000"/>
            </a:pPr>
            <a:r>
              <a:rPr lang="en-US" sz="4000" b="1" dirty="0">
                <a:latin typeface="+mn-lt"/>
              </a:rPr>
              <a:t>Overview of Genomics Workflows</a:t>
            </a:r>
          </a:p>
        </p:txBody>
      </p:sp>
      <p:sp>
        <p:nvSpPr>
          <p:cNvPr id="154" name="Shape 154"/>
          <p:cNvSpPr txBox="1"/>
          <p:nvPr/>
        </p:nvSpPr>
        <p:spPr>
          <a:xfrm>
            <a:off x="262787" y="1112625"/>
            <a:ext cx="3880500" cy="911100"/>
          </a:xfrm>
          <a:prstGeom prst="rect">
            <a:avLst/>
          </a:prstGeom>
          <a:solidFill>
            <a:srgbClr val="F3F3F3"/>
          </a:solidFill>
          <a:ln w="19050" cap="flat" cmpd="sng">
            <a:solidFill>
              <a:srgbClr val="142248"/>
            </a:solidFill>
            <a:prstDash val="solid"/>
            <a:bevel/>
            <a:headEnd type="none" w="med" len="med"/>
            <a:tailEnd type="none" w="med" len="med"/>
          </a:ln>
        </p:spPr>
        <p:txBody>
          <a:bodyPr lIns="11421" tIns="11421" rIns="11421" bIns="11421" anchor="ctr" anchorCtr="0">
            <a:noAutofit/>
          </a:bodyPr>
          <a:lstStyle/>
          <a:p>
            <a:pPr algn="ctr">
              <a:buClr>
                <a:srgbClr val="000000"/>
              </a:buClr>
            </a:pPr>
            <a:endParaRPr sz="1800">
              <a:latin typeface="+mn-lt"/>
              <a:ea typeface="Calibri"/>
              <a:cs typeface="Calibri"/>
              <a:sym typeface="Calibri"/>
            </a:endParaRPr>
          </a:p>
          <a:p>
            <a:pPr algn="ctr">
              <a:buClr>
                <a:srgbClr val="000000"/>
              </a:buClr>
              <a:buSzPct val="25000"/>
            </a:pPr>
            <a:r>
              <a:rPr lang="en-US" sz="1800">
                <a:latin typeface="+mn-lt"/>
                <a:ea typeface="Calibri"/>
                <a:cs typeface="Calibri"/>
                <a:sym typeface="Calibri"/>
              </a:rPr>
              <a:t>Sequence Read Processing</a:t>
            </a:r>
          </a:p>
          <a:p>
            <a:pPr algn="ctr">
              <a:lnSpc>
                <a:spcPct val="90000"/>
              </a:lnSpc>
              <a:spcBef>
                <a:spcPts val="630"/>
              </a:spcBef>
              <a:buClr>
                <a:srgbClr val="000000"/>
              </a:buClr>
            </a:pPr>
            <a:endParaRPr sz="1800">
              <a:latin typeface="+mn-lt"/>
              <a:ea typeface="Calibri"/>
              <a:cs typeface="Calibri"/>
              <a:sym typeface="Calibri"/>
            </a:endParaRPr>
          </a:p>
          <a:p>
            <a:pPr algn="ctr">
              <a:lnSpc>
                <a:spcPct val="90000"/>
              </a:lnSpc>
              <a:spcBef>
                <a:spcPts val="1260"/>
              </a:spcBef>
              <a:buClr>
                <a:srgbClr val="000000"/>
              </a:buClr>
            </a:pPr>
            <a:endParaRPr sz="1800">
              <a:latin typeface="+mn-lt"/>
              <a:ea typeface="Calibri"/>
              <a:cs typeface="Calibri"/>
              <a:sym typeface="Calibri"/>
            </a:endParaRPr>
          </a:p>
        </p:txBody>
      </p:sp>
      <p:sp>
        <p:nvSpPr>
          <p:cNvPr id="155" name="Shape 155"/>
          <p:cNvSpPr txBox="1"/>
          <p:nvPr/>
        </p:nvSpPr>
        <p:spPr>
          <a:xfrm>
            <a:off x="1070537" y="4031900"/>
            <a:ext cx="2256600" cy="911100"/>
          </a:xfrm>
          <a:prstGeom prst="rect">
            <a:avLst/>
          </a:prstGeom>
          <a:solidFill>
            <a:srgbClr val="F3F3F3"/>
          </a:solidFill>
          <a:ln w="19050" cap="flat" cmpd="sng">
            <a:solidFill>
              <a:srgbClr val="142248"/>
            </a:solidFill>
            <a:prstDash val="solid"/>
            <a:bevel/>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a:latin typeface="+mn-lt"/>
                <a:ea typeface="Calibri"/>
                <a:cs typeface="Calibri"/>
                <a:sym typeface="Calibri"/>
              </a:rPr>
              <a:t>Genome Annotation</a:t>
            </a:r>
          </a:p>
        </p:txBody>
      </p:sp>
      <p:sp>
        <p:nvSpPr>
          <p:cNvPr id="156" name="Shape 156"/>
          <p:cNvSpPr txBox="1"/>
          <p:nvPr/>
        </p:nvSpPr>
        <p:spPr>
          <a:xfrm>
            <a:off x="1147387" y="3028025"/>
            <a:ext cx="2071800" cy="370200"/>
          </a:xfrm>
          <a:prstGeom prst="rect">
            <a:avLst/>
          </a:prstGeom>
          <a:noFill/>
          <a:ln w="9525" cap="flat" cmpd="sng">
            <a:solidFill>
              <a:srgbClr val="000000"/>
            </a:solidFill>
            <a:prstDash val="dot"/>
            <a:bevel/>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a:latin typeface="+mn-lt"/>
                <a:ea typeface="Calibri"/>
                <a:cs typeface="Calibri"/>
                <a:sym typeface="Calibri"/>
              </a:rPr>
              <a:t>Assembly Analysis</a:t>
            </a:r>
          </a:p>
        </p:txBody>
      </p:sp>
      <p:sp>
        <p:nvSpPr>
          <p:cNvPr id="157" name="Shape 157"/>
          <p:cNvSpPr txBox="1"/>
          <p:nvPr/>
        </p:nvSpPr>
        <p:spPr>
          <a:xfrm>
            <a:off x="5606050" y="1088800"/>
            <a:ext cx="2822400" cy="1221900"/>
          </a:xfrm>
          <a:prstGeom prst="rect">
            <a:avLst/>
          </a:prstGeom>
          <a:solidFill>
            <a:srgbClr val="F3F3F3"/>
          </a:solidFill>
          <a:ln w="19050" cap="flat" cmpd="sng">
            <a:solidFill>
              <a:srgbClr val="142248"/>
            </a:solidFill>
            <a:prstDash val="solid"/>
            <a:bevel/>
            <a:headEnd type="none" w="med" len="med"/>
            <a:tailEnd type="none" w="med" len="med"/>
          </a:ln>
        </p:spPr>
        <p:txBody>
          <a:bodyPr lIns="11421" tIns="11421" rIns="11421" bIns="11421" anchor="ctr" anchorCtr="0">
            <a:noAutofit/>
          </a:bodyPr>
          <a:lstStyle/>
          <a:p>
            <a:pPr>
              <a:lnSpc>
                <a:spcPct val="90000"/>
              </a:lnSpc>
              <a:buClr>
                <a:srgbClr val="000000"/>
              </a:buClr>
            </a:pPr>
            <a:endParaRPr sz="1800">
              <a:latin typeface="+mn-lt"/>
              <a:ea typeface="Calibri"/>
              <a:cs typeface="Calibri"/>
              <a:sym typeface="Calibri"/>
            </a:endParaRPr>
          </a:p>
          <a:p>
            <a:pPr algn="ctr">
              <a:lnSpc>
                <a:spcPct val="90000"/>
              </a:lnSpc>
              <a:spcBef>
                <a:spcPts val="1260"/>
              </a:spcBef>
              <a:buClr>
                <a:srgbClr val="000000"/>
              </a:buClr>
            </a:pPr>
            <a:endParaRPr sz="1800">
              <a:latin typeface="+mn-lt"/>
              <a:ea typeface="Calibri"/>
              <a:cs typeface="Calibri"/>
              <a:sym typeface="Calibri"/>
            </a:endParaRPr>
          </a:p>
        </p:txBody>
      </p:sp>
      <p:sp>
        <p:nvSpPr>
          <p:cNvPr id="158" name="Shape 158"/>
          <p:cNvSpPr txBox="1"/>
          <p:nvPr/>
        </p:nvSpPr>
        <p:spPr>
          <a:xfrm>
            <a:off x="306887" y="2641409"/>
            <a:ext cx="1157100" cy="370200"/>
          </a:xfrm>
          <a:prstGeom prst="rect">
            <a:avLst/>
          </a:prstGeom>
          <a:noFill/>
          <a:ln w="9525" cap="flat" cmpd="sng">
            <a:solidFill>
              <a:srgbClr val="000000"/>
            </a:solidFill>
            <a:prstDash val="dot"/>
            <a:bevel/>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a:latin typeface="+mn-lt"/>
                <a:ea typeface="Calibri"/>
                <a:cs typeface="Calibri"/>
                <a:sym typeface="Calibri"/>
              </a:rPr>
              <a:t>Genome</a:t>
            </a:r>
          </a:p>
        </p:txBody>
      </p:sp>
      <p:sp>
        <p:nvSpPr>
          <p:cNvPr id="159" name="Shape 159"/>
          <p:cNvSpPr txBox="1"/>
          <p:nvPr/>
        </p:nvSpPr>
        <p:spPr>
          <a:xfrm>
            <a:off x="2501900" y="2641409"/>
            <a:ext cx="1557274" cy="370200"/>
          </a:xfrm>
          <a:prstGeom prst="rect">
            <a:avLst/>
          </a:prstGeom>
          <a:noFill/>
          <a:ln w="9525" cap="flat" cmpd="sng">
            <a:solidFill>
              <a:srgbClr val="000000"/>
            </a:solidFill>
            <a:prstDash val="dot"/>
            <a:bevel/>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dirty="0">
                <a:latin typeface="+mn-lt"/>
                <a:ea typeface="Calibri"/>
                <a:cs typeface="Calibri"/>
                <a:sym typeface="Calibri"/>
              </a:rPr>
              <a:t>Transcriptome</a:t>
            </a:r>
          </a:p>
        </p:txBody>
      </p:sp>
      <p:sp>
        <p:nvSpPr>
          <p:cNvPr id="160" name="Shape 160"/>
          <p:cNvSpPr txBox="1"/>
          <p:nvPr/>
        </p:nvSpPr>
        <p:spPr>
          <a:xfrm>
            <a:off x="211346" y="5314625"/>
            <a:ext cx="2477700" cy="911100"/>
          </a:xfrm>
          <a:prstGeom prst="rect">
            <a:avLst/>
          </a:prstGeom>
          <a:solidFill>
            <a:srgbClr val="F3F3F3"/>
          </a:solidFill>
          <a:ln w="19050" cap="flat" cmpd="sng">
            <a:solidFill>
              <a:srgbClr val="142248"/>
            </a:solidFill>
            <a:prstDash val="solid"/>
            <a:bevel/>
            <a:headEnd type="none" w="med" len="med"/>
            <a:tailEnd type="none" w="med" len="med"/>
          </a:ln>
        </p:spPr>
        <p:txBody>
          <a:bodyPr lIns="11421" tIns="11421" rIns="11421" bIns="11421" anchor="ctr" anchorCtr="0">
            <a:noAutofit/>
          </a:bodyPr>
          <a:lstStyle/>
          <a:p>
            <a:pPr algn="ctr">
              <a:lnSpc>
                <a:spcPct val="90000"/>
              </a:lnSpc>
              <a:buClr>
                <a:srgbClr val="000000"/>
              </a:buClr>
            </a:pPr>
            <a:endParaRPr sz="1800" dirty="0">
              <a:latin typeface="+mn-lt"/>
              <a:ea typeface="Calibri"/>
              <a:cs typeface="Calibri"/>
              <a:sym typeface="Calibri"/>
            </a:endParaRPr>
          </a:p>
          <a:p>
            <a:pPr algn="ctr">
              <a:lnSpc>
                <a:spcPct val="90000"/>
              </a:lnSpc>
              <a:spcBef>
                <a:spcPts val="1260"/>
              </a:spcBef>
              <a:buClr>
                <a:srgbClr val="000000"/>
              </a:buClr>
              <a:buSzPct val="25000"/>
            </a:pPr>
            <a:endParaRPr lang="en-US" sz="1800" dirty="0">
              <a:latin typeface="+mn-lt"/>
              <a:ea typeface="Calibri"/>
              <a:cs typeface="Calibri"/>
              <a:sym typeface="Calibri"/>
            </a:endParaRPr>
          </a:p>
          <a:p>
            <a:pPr algn="ctr">
              <a:lnSpc>
                <a:spcPct val="90000"/>
              </a:lnSpc>
              <a:spcBef>
                <a:spcPts val="1260"/>
              </a:spcBef>
              <a:buClr>
                <a:srgbClr val="000000"/>
              </a:buClr>
              <a:buSzPct val="25000"/>
            </a:pPr>
            <a:r>
              <a:rPr lang="en-US" sz="1800" dirty="0">
                <a:latin typeface="+mn-lt"/>
                <a:ea typeface="Calibri"/>
                <a:cs typeface="Calibri"/>
                <a:sym typeface="Calibri"/>
              </a:rPr>
              <a:t>RNA-</a:t>
            </a:r>
            <a:r>
              <a:rPr lang="en-US" sz="1800" dirty="0" err="1">
                <a:latin typeface="+mn-lt"/>
                <a:ea typeface="Calibri"/>
                <a:cs typeface="Calibri"/>
                <a:sym typeface="Calibri"/>
              </a:rPr>
              <a:t>Seq</a:t>
            </a:r>
            <a:endParaRPr lang="en-US" sz="1800" dirty="0">
              <a:latin typeface="+mn-lt"/>
              <a:ea typeface="Calibri"/>
              <a:cs typeface="Calibri"/>
              <a:sym typeface="Calibri"/>
            </a:endParaRPr>
          </a:p>
          <a:p>
            <a:pPr algn="ctr">
              <a:lnSpc>
                <a:spcPct val="90000"/>
              </a:lnSpc>
              <a:spcBef>
                <a:spcPts val="1260"/>
              </a:spcBef>
              <a:buClr>
                <a:srgbClr val="000000"/>
              </a:buClr>
            </a:pPr>
            <a:endParaRPr sz="1800" dirty="0">
              <a:latin typeface="+mn-lt"/>
              <a:ea typeface="Calibri"/>
              <a:cs typeface="Calibri"/>
              <a:sym typeface="Calibri"/>
            </a:endParaRPr>
          </a:p>
          <a:p>
            <a:pPr algn="ctr">
              <a:lnSpc>
                <a:spcPct val="90000"/>
              </a:lnSpc>
              <a:spcBef>
                <a:spcPts val="1260"/>
              </a:spcBef>
              <a:buClr>
                <a:srgbClr val="000000"/>
              </a:buClr>
            </a:pPr>
            <a:endParaRPr sz="1800" dirty="0">
              <a:latin typeface="+mn-lt"/>
              <a:ea typeface="Calibri"/>
              <a:cs typeface="Calibri"/>
              <a:sym typeface="Calibri"/>
            </a:endParaRPr>
          </a:p>
        </p:txBody>
      </p:sp>
      <p:sp>
        <p:nvSpPr>
          <p:cNvPr id="161" name="Shape 161"/>
          <p:cNvSpPr txBox="1"/>
          <p:nvPr/>
        </p:nvSpPr>
        <p:spPr>
          <a:xfrm>
            <a:off x="2794001" y="5314625"/>
            <a:ext cx="1553100" cy="911100"/>
          </a:xfrm>
          <a:prstGeom prst="rect">
            <a:avLst/>
          </a:prstGeom>
          <a:solidFill>
            <a:srgbClr val="F3F3F3"/>
          </a:solidFill>
          <a:ln w="19050" cap="flat" cmpd="sng">
            <a:solidFill>
              <a:srgbClr val="142248"/>
            </a:solidFill>
            <a:prstDash val="solid"/>
            <a:bevel/>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a:latin typeface="+mn-lt"/>
                <a:ea typeface="Calibri"/>
                <a:cs typeface="Calibri"/>
                <a:sym typeface="Calibri"/>
              </a:rPr>
              <a:t>Methylation</a:t>
            </a:r>
          </a:p>
        </p:txBody>
      </p:sp>
      <p:sp>
        <p:nvSpPr>
          <p:cNvPr id="162" name="Shape 162"/>
          <p:cNvSpPr txBox="1"/>
          <p:nvPr/>
        </p:nvSpPr>
        <p:spPr>
          <a:xfrm>
            <a:off x="4560980" y="4160625"/>
            <a:ext cx="4181400" cy="911100"/>
          </a:xfrm>
          <a:prstGeom prst="rect">
            <a:avLst/>
          </a:prstGeom>
          <a:solidFill>
            <a:srgbClr val="F3F3F3"/>
          </a:solidFill>
          <a:ln w="19050" cap="flat" cmpd="sng">
            <a:solidFill>
              <a:srgbClr val="142248"/>
            </a:solidFill>
            <a:prstDash val="solid"/>
            <a:bevel/>
            <a:headEnd type="none" w="med" len="med"/>
            <a:tailEnd type="none" w="med" len="med"/>
          </a:ln>
        </p:spPr>
        <p:txBody>
          <a:bodyPr lIns="11421" tIns="11421" rIns="11421" bIns="11421" anchor="ctr" anchorCtr="0">
            <a:noAutofit/>
          </a:bodyPr>
          <a:lstStyle/>
          <a:p>
            <a:pPr algn="ctr">
              <a:lnSpc>
                <a:spcPct val="90000"/>
              </a:lnSpc>
              <a:buClr>
                <a:srgbClr val="000000"/>
              </a:buClr>
            </a:pPr>
            <a:endParaRPr sz="1800">
              <a:latin typeface="+mn-lt"/>
              <a:ea typeface="Calibri"/>
              <a:cs typeface="Calibri"/>
              <a:sym typeface="Calibri"/>
            </a:endParaRPr>
          </a:p>
          <a:p>
            <a:pPr algn="ctr">
              <a:lnSpc>
                <a:spcPct val="90000"/>
              </a:lnSpc>
              <a:spcBef>
                <a:spcPts val="1260"/>
              </a:spcBef>
              <a:buClr>
                <a:srgbClr val="000000"/>
              </a:buClr>
            </a:pPr>
            <a:endParaRPr sz="1800">
              <a:latin typeface="+mn-lt"/>
              <a:ea typeface="Calibri"/>
              <a:cs typeface="Calibri"/>
              <a:sym typeface="Calibri"/>
            </a:endParaRPr>
          </a:p>
        </p:txBody>
      </p:sp>
      <p:sp>
        <p:nvSpPr>
          <p:cNvPr id="164" name="Shape 164"/>
          <p:cNvSpPr txBox="1"/>
          <p:nvPr/>
        </p:nvSpPr>
        <p:spPr>
          <a:xfrm>
            <a:off x="1604737" y="1452751"/>
            <a:ext cx="1157100" cy="370200"/>
          </a:xfrm>
          <a:prstGeom prst="rect">
            <a:avLst/>
          </a:prstGeom>
          <a:noFill/>
          <a:ln w="9525" cap="flat" cmpd="sng">
            <a:solidFill>
              <a:srgbClr val="000000"/>
            </a:solidFill>
            <a:prstDash val="dot"/>
            <a:bevel/>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a:latin typeface="+mn-lt"/>
                <a:ea typeface="Calibri"/>
                <a:cs typeface="Calibri"/>
                <a:sym typeface="Calibri"/>
              </a:rPr>
              <a:t>HTProcess</a:t>
            </a:r>
          </a:p>
        </p:txBody>
      </p:sp>
      <p:sp>
        <p:nvSpPr>
          <p:cNvPr id="165" name="Shape 165"/>
          <p:cNvSpPr txBox="1"/>
          <p:nvPr/>
        </p:nvSpPr>
        <p:spPr>
          <a:xfrm>
            <a:off x="4667125" y="4530134"/>
            <a:ext cx="2071800" cy="370200"/>
          </a:xfrm>
          <a:prstGeom prst="rect">
            <a:avLst/>
          </a:prstGeom>
          <a:noFill/>
          <a:ln w="9525" cap="flat" cmpd="sng">
            <a:solidFill>
              <a:srgbClr val="000000"/>
            </a:solidFill>
            <a:prstDash val="dot"/>
            <a:bevel/>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a:latin typeface="+mn-lt"/>
                <a:ea typeface="Calibri"/>
                <a:cs typeface="Calibri"/>
                <a:sym typeface="Calibri"/>
              </a:rPr>
              <a:t>Association Pipeline</a:t>
            </a:r>
          </a:p>
        </p:txBody>
      </p:sp>
      <p:sp>
        <p:nvSpPr>
          <p:cNvPr id="166" name="Shape 166"/>
          <p:cNvSpPr txBox="1"/>
          <p:nvPr/>
        </p:nvSpPr>
        <p:spPr>
          <a:xfrm>
            <a:off x="6896700" y="4514895"/>
            <a:ext cx="1845680" cy="370200"/>
          </a:xfrm>
          <a:prstGeom prst="rect">
            <a:avLst/>
          </a:prstGeom>
          <a:noFill/>
          <a:ln w="9525" cap="flat" cmpd="sng">
            <a:solidFill>
              <a:srgbClr val="000000"/>
            </a:solidFill>
            <a:prstDash val="dot"/>
            <a:bevel/>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a:latin typeface="+mn-lt"/>
                <a:ea typeface="Calibri"/>
                <a:cs typeface="Calibri"/>
                <a:sym typeface="Calibri"/>
              </a:rPr>
              <a:t>Validate Pipeline</a:t>
            </a:r>
          </a:p>
        </p:txBody>
      </p:sp>
      <p:sp>
        <p:nvSpPr>
          <p:cNvPr id="167" name="Shape 167"/>
          <p:cNvSpPr txBox="1"/>
          <p:nvPr/>
        </p:nvSpPr>
        <p:spPr>
          <a:xfrm>
            <a:off x="5606053" y="1475125"/>
            <a:ext cx="2822399" cy="584700"/>
          </a:xfrm>
          <a:prstGeom prst="rect">
            <a:avLst/>
          </a:prstGeom>
          <a:noFill/>
          <a:ln w="9525" cap="flat" cmpd="sng">
            <a:solidFill>
              <a:srgbClr val="000000"/>
            </a:solidFill>
            <a:prstDash val="dot"/>
            <a:bevel/>
            <a:headEnd type="none" w="med" len="med"/>
            <a:tailEnd type="none" w="med" len="med"/>
          </a:ln>
        </p:spPr>
        <p:txBody>
          <a:bodyPr lIns="11421" tIns="11421" rIns="11421" bIns="11421" anchor="ctr" anchorCtr="0">
            <a:noAutofit/>
          </a:bodyPr>
          <a:lstStyle/>
          <a:p>
            <a:pPr algn="ctr">
              <a:lnSpc>
                <a:spcPct val="90000"/>
              </a:lnSpc>
              <a:buClr>
                <a:srgbClr val="000000"/>
              </a:buClr>
              <a:buSzPct val="25000"/>
            </a:pPr>
            <a:r>
              <a:rPr lang="en-US" sz="1800" dirty="0">
                <a:latin typeface="+mn-lt"/>
                <a:ea typeface="Calibri"/>
                <a:cs typeface="Calibri"/>
                <a:sym typeface="Calibri"/>
              </a:rPr>
              <a:t>SRA Submission</a:t>
            </a:r>
          </a:p>
          <a:p>
            <a:pPr algn="ctr">
              <a:lnSpc>
                <a:spcPct val="90000"/>
              </a:lnSpc>
              <a:buClr>
                <a:srgbClr val="000000"/>
              </a:buClr>
              <a:buSzPct val="25000"/>
            </a:pPr>
            <a:r>
              <a:rPr lang="en-US" sz="1800" dirty="0">
                <a:latin typeface="+mn-lt"/>
                <a:ea typeface="Calibri"/>
                <a:cs typeface="Calibri"/>
                <a:sym typeface="Calibri"/>
              </a:rPr>
              <a:t>Data Commons</a:t>
            </a:r>
          </a:p>
        </p:txBody>
      </p:sp>
      <p:sp>
        <p:nvSpPr>
          <p:cNvPr id="168" name="Shape 168"/>
          <p:cNvSpPr/>
          <p:nvPr/>
        </p:nvSpPr>
        <p:spPr>
          <a:xfrm>
            <a:off x="2088036" y="2055731"/>
            <a:ext cx="190500" cy="25500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169" name="Shape 169"/>
          <p:cNvSpPr/>
          <p:nvPr/>
        </p:nvSpPr>
        <p:spPr>
          <a:xfrm>
            <a:off x="2088036" y="3730491"/>
            <a:ext cx="190500" cy="25500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170" name="Shape 170"/>
          <p:cNvSpPr/>
          <p:nvPr/>
        </p:nvSpPr>
        <p:spPr>
          <a:xfrm>
            <a:off x="1589062" y="5008735"/>
            <a:ext cx="190500" cy="255000"/>
          </a:xfrm>
          <a:prstGeom prst="up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171" name="Shape 171"/>
          <p:cNvSpPr/>
          <p:nvPr/>
        </p:nvSpPr>
        <p:spPr>
          <a:xfrm>
            <a:off x="4208150" y="2958075"/>
            <a:ext cx="1311900" cy="255000"/>
          </a:xfrm>
          <a:prstGeom prst="right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172" name="Shape 172"/>
          <p:cNvSpPr/>
          <p:nvPr/>
        </p:nvSpPr>
        <p:spPr>
          <a:xfrm>
            <a:off x="3571798" y="3802380"/>
            <a:ext cx="252000" cy="142320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173" name="Shape 173"/>
          <p:cNvSpPr txBox="1"/>
          <p:nvPr/>
        </p:nvSpPr>
        <p:spPr>
          <a:xfrm>
            <a:off x="5606053" y="2729213"/>
            <a:ext cx="2071799" cy="762000"/>
          </a:xfrm>
          <a:prstGeom prst="rect">
            <a:avLst/>
          </a:prstGeom>
          <a:solidFill>
            <a:srgbClr val="F3F3F3"/>
          </a:solidFill>
          <a:ln w="19050" cap="flat" cmpd="sng">
            <a:solidFill>
              <a:srgbClr val="142248"/>
            </a:solidFill>
            <a:prstDash val="solid"/>
            <a:bevel/>
            <a:headEnd type="none" w="med" len="med"/>
            <a:tailEnd type="none" w="med" len="med"/>
          </a:ln>
        </p:spPr>
        <p:txBody>
          <a:bodyPr lIns="11421" tIns="11421" rIns="11421" bIns="11421" anchor="ctr" anchorCtr="0">
            <a:noAutofit/>
          </a:bodyPr>
          <a:lstStyle/>
          <a:p>
            <a:pPr algn="ctr">
              <a:lnSpc>
                <a:spcPct val="90000"/>
              </a:lnSpc>
              <a:buClr>
                <a:srgbClr val="000000"/>
              </a:buClr>
            </a:pPr>
            <a:endParaRPr sz="1800">
              <a:latin typeface="+mn-lt"/>
              <a:ea typeface="Calibri"/>
              <a:cs typeface="Calibri"/>
              <a:sym typeface="Calibri"/>
            </a:endParaRPr>
          </a:p>
        </p:txBody>
      </p:sp>
      <p:sp>
        <p:nvSpPr>
          <p:cNvPr id="174" name="Shape 174"/>
          <p:cNvSpPr/>
          <p:nvPr/>
        </p:nvSpPr>
        <p:spPr>
          <a:xfrm flipH="1">
            <a:off x="6551699" y="3546589"/>
            <a:ext cx="268200" cy="57060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176" name="Shape 176"/>
          <p:cNvSpPr/>
          <p:nvPr/>
        </p:nvSpPr>
        <p:spPr>
          <a:xfrm>
            <a:off x="1606929" y="1831606"/>
            <a:ext cx="582300" cy="101400"/>
          </a:xfrm>
          <a:prstGeom prst="rect">
            <a:avLst/>
          </a:prstGeom>
          <a:solidFill>
            <a:srgbClr val="ED6D23"/>
          </a:solidFill>
          <a:ln>
            <a:noFill/>
          </a:ln>
        </p:spPr>
        <p:txBody>
          <a:bodyPr lIns="91395" tIns="45686" rIns="91395" bIns="45686" anchor="ctr" anchorCtr="0">
            <a:noAutofit/>
          </a:bodyPr>
          <a:lstStyle/>
          <a:p>
            <a:pPr algn="ctr">
              <a:buClr>
                <a:srgbClr val="000000"/>
              </a:buClr>
            </a:pPr>
            <a:endParaRPr>
              <a:solidFill>
                <a:schemeClr val="lt1"/>
              </a:solidFill>
              <a:latin typeface="+mn-lt"/>
            </a:endParaRPr>
          </a:p>
        </p:txBody>
      </p:sp>
      <p:sp>
        <p:nvSpPr>
          <p:cNvPr id="177" name="Shape 177"/>
          <p:cNvSpPr/>
          <p:nvPr/>
        </p:nvSpPr>
        <p:spPr>
          <a:xfrm>
            <a:off x="2213958" y="1831607"/>
            <a:ext cx="574800" cy="101400"/>
          </a:xfrm>
          <a:prstGeom prst="rect">
            <a:avLst/>
          </a:prstGeom>
          <a:solidFill>
            <a:srgbClr val="317E3D"/>
          </a:solidFill>
          <a:ln>
            <a:noFill/>
          </a:ln>
        </p:spPr>
        <p:txBody>
          <a:bodyPr lIns="91395" tIns="45686" rIns="91395" bIns="45686" anchor="ctr" anchorCtr="0">
            <a:noAutofit/>
          </a:bodyPr>
          <a:lstStyle/>
          <a:p>
            <a:pPr algn="ctr">
              <a:buClr>
                <a:srgbClr val="000000"/>
              </a:buClr>
            </a:pPr>
            <a:endParaRPr>
              <a:solidFill>
                <a:schemeClr val="lt1"/>
              </a:solidFill>
              <a:latin typeface="+mn-lt"/>
            </a:endParaRPr>
          </a:p>
        </p:txBody>
      </p:sp>
      <p:sp>
        <p:nvSpPr>
          <p:cNvPr id="178" name="Shape 178"/>
          <p:cNvSpPr/>
          <p:nvPr/>
        </p:nvSpPr>
        <p:spPr>
          <a:xfrm>
            <a:off x="1580736" y="3491212"/>
            <a:ext cx="582299" cy="101400"/>
          </a:xfrm>
          <a:prstGeom prst="rect">
            <a:avLst/>
          </a:prstGeom>
          <a:solidFill>
            <a:srgbClr val="ED6D23"/>
          </a:solidFill>
          <a:ln>
            <a:noFill/>
          </a:ln>
        </p:spPr>
        <p:txBody>
          <a:bodyPr lIns="91395" tIns="45686" rIns="91395" bIns="45686" anchor="ctr" anchorCtr="0">
            <a:noAutofit/>
          </a:bodyPr>
          <a:lstStyle/>
          <a:p>
            <a:pPr algn="ctr">
              <a:buClr>
                <a:srgbClr val="000000"/>
              </a:buClr>
            </a:pPr>
            <a:endParaRPr>
              <a:solidFill>
                <a:srgbClr val="F19E1F"/>
              </a:solidFill>
              <a:latin typeface="+mn-lt"/>
            </a:endParaRPr>
          </a:p>
        </p:txBody>
      </p:sp>
      <p:sp>
        <p:nvSpPr>
          <p:cNvPr id="179" name="Shape 179"/>
          <p:cNvSpPr/>
          <p:nvPr/>
        </p:nvSpPr>
        <p:spPr>
          <a:xfrm>
            <a:off x="2200097" y="3491212"/>
            <a:ext cx="574800" cy="101400"/>
          </a:xfrm>
          <a:prstGeom prst="rect">
            <a:avLst/>
          </a:prstGeom>
          <a:solidFill>
            <a:srgbClr val="317E3D"/>
          </a:solidFill>
          <a:ln>
            <a:noFill/>
          </a:ln>
        </p:spPr>
        <p:txBody>
          <a:bodyPr lIns="91395" tIns="45686" rIns="91395" bIns="45686" anchor="ctr" anchorCtr="0">
            <a:noAutofit/>
          </a:bodyPr>
          <a:lstStyle/>
          <a:p>
            <a:pPr algn="ctr">
              <a:buClr>
                <a:srgbClr val="000000"/>
              </a:buClr>
            </a:pPr>
            <a:endParaRPr>
              <a:solidFill>
                <a:schemeClr val="lt1"/>
              </a:solidFill>
              <a:latin typeface="+mn-lt"/>
            </a:endParaRPr>
          </a:p>
        </p:txBody>
      </p:sp>
      <p:sp>
        <p:nvSpPr>
          <p:cNvPr id="180" name="Shape 180"/>
          <p:cNvSpPr/>
          <p:nvPr/>
        </p:nvSpPr>
        <p:spPr>
          <a:xfrm>
            <a:off x="1542593" y="4752683"/>
            <a:ext cx="582300" cy="101400"/>
          </a:xfrm>
          <a:prstGeom prst="rect">
            <a:avLst/>
          </a:prstGeom>
          <a:solidFill>
            <a:srgbClr val="ED6D23"/>
          </a:solidFill>
          <a:ln>
            <a:noFill/>
          </a:ln>
        </p:spPr>
        <p:txBody>
          <a:bodyPr lIns="91395" tIns="45686" rIns="91395" bIns="45686" anchor="ctr" anchorCtr="0">
            <a:noAutofit/>
          </a:bodyPr>
          <a:lstStyle/>
          <a:p>
            <a:pPr algn="ctr">
              <a:buClr>
                <a:srgbClr val="000000"/>
              </a:buClr>
            </a:pPr>
            <a:endParaRPr>
              <a:solidFill>
                <a:srgbClr val="F19E1F"/>
              </a:solidFill>
              <a:latin typeface="+mn-lt"/>
            </a:endParaRPr>
          </a:p>
        </p:txBody>
      </p:sp>
      <p:sp>
        <p:nvSpPr>
          <p:cNvPr id="181" name="Shape 181"/>
          <p:cNvSpPr/>
          <p:nvPr/>
        </p:nvSpPr>
        <p:spPr>
          <a:xfrm>
            <a:off x="2161957" y="4752684"/>
            <a:ext cx="574800" cy="101400"/>
          </a:xfrm>
          <a:prstGeom prst="rect">
            <a:avLst/>
          </a:prstGeom>
          <a:solidFill>
            <a:srgbClr val="317E3D"/>
          </a:solidFill>
          <a:ln>
            <a:noFill/>
          </a:ln>
        </p:spPr>
        <p:txBody>
          <a:bodyPr lIns="91395" tIns="45686" rIns="91395" bIns="45686" anchor="ctr" anchorCtr="0">
            <a:noAutofit/>
          </a:bodyPr>
          <a:lstStyle/>
          <a:p>
            <a:pPr algn="ctr">
              <a:buClr>
                <a:srgbClr val="000000"/>
              </a:buClr>
            </a:pPr>
            <a:endParaRPr>
              <a:solidFill>
                <a:schemeClr val="lt1"/>
              </a:solidFill>
              <a:latin typeface="+mn-lt"/>
            </a:endParaRPr>
          </a:p>
        </p:txBody>
      </p:sp>
      <p:sp>
        <p:nvSpPr>
          <p:cNvPr id="182" name="Shape 182"/>
          <p:cNvSpPr/>
          <p:nvPr/>
        </p:nvSpPr>
        <p:spPr>
          <a:xfrm>
            <a:off x="1483237" y="6037483"/>
            <a:ext cx="574800" cy="101400"/>
          </a:xfrm>
          <a:prstGeom prst="rect">
            <a:avLst/>
          </a:prstGeom>
          <a:solidFill>
            <a:srgbClr val="0971AB"/>
          </a:solidFill>
          <a:ln>
            <a:noFill/>
          </a:ln>
        </p:spPr>
        <p:txBody>
          <a:bodyPr lIns="91395" tIns="45686" rIns="91395" bIns="45686" anchor="ctr" anchorCtr="0">
            <a:noAutofit/>
          </a:bodyPr>
          <a:lstStyle/>
          <a:p>
            <a:pPr algn="ctr">
              <a:buClr>
                <a:srgbClr val="000000"/>
              </a:buClr>
            </a:pPr>
            <a:endParaRPr>
              <a:solidFill>
                <a:schemeClr val="lt1"/>
              </a:solidFill>
              <a:latin typeface="+mn-lt"/>
            </a:endParaRPr>
          </a:p>
        </p:txBody>
      </p:sp>
      <p:sp>
        <p:nvSpPr>
          <p:cNvPr id="183" name="Shape 183"/>
          <p:cNvSpPr/>
          <p:nvPr/>
        </p:nvSpPr>
        <p:spPr>
          <a:xfrm>
            <a:off x="854230" y="6037483"/>
            <a:ext cx="582300" cy="101400"/>
          </a:xfrm>
          <a:prstGeom prst="rect">
            <a:avLst/>
          </a:prstGeom>
          <a:solidFill>
            <a:srgbClr val="ED6D23"/>
          </a:solidFill>
          <a:ln>
            <a:noFill/>
          </a:ln>
        </p:spPr>
        <p:txBody>
          <a:bodyPr lIns="91395" tIns="45686" rIns="91395" bIns="45686" anchor="ctr" anchorCtr="0">
            <a:noAutofit/>
          </a:bodyPr>
          <a:lstStyle/>
          <a:p>
            <a:pPr algn="ctr">
              <a:buClr>
                <a:srgbClr val="000000"/>
              </a:buClr>
            </a:pPr>
            <a:endParaRPr>
              <a:solidFill>
                <a:srgbClr val="F19E1F"/>
              </a:solidFill>
              <a:latin typeface="+mn-lt"/>
            </a:endParaRPr>
          </a:p>
        </p:txBody>
      </p:sp>
      <p:grpSp>
        <p:nvGrpSpPr>
          <p:cNvPr id="184" name="Shape 184"/>
          <p:cNvGrpSpPr/>
          <p:nvPr/>
        </p:nvGrpSpPr>
        <p:grpSpPr>
          <a:xfrm>
            <a:off x="4996151" y="5266928"/>
            <a:ext cx="2712914" cy="1087746"/>
            <a:chOff x="4996151" y="5439611"/>
            <a:chExt cx="2712914" cy="1087746"/>
          </a:xfrm>
        </p:grpSpPr>
        <p:sp>
          <p:nvSpPr>
            <p:cNvPr id="185" name="Shape 185"/>
            <p:cNvSpPr txBox="1"/>
            <p:nvPr/>
          </p:nvSpPr>
          <p:spPr>
            <a:xfrm>
              <a:off x="5591665" y="5439611"/>
              <a:ext cx="2117400" cy="318600"/>
            </a:xfrm>
            <a:prstGeom prst="rect">
              <a:avLst/>
            </a:prstGeom>
            <a:noFill/>
            <a:ln>
              <a:noFill/>
            </a:ln>
          </p:spPr>
          <p:txBody>
            <a:bodyPr lIns="91425" tIns="91425" rIns="91425" bIns="91425" anchor="t" anchorCtr="0">
              <a:noAutofit/>
            </a:bodyPr>
            <a:lstStyle/>
            <a:p>
              <a:pPr>
                <a:buClr>
                  <a:srgbClr val="000000"/>
                </a:buClr>
                <a:buSzPct val="25000"/>
              </a:pPr>
              <a:r>
                <a:rPr lang="en-US" sz="1200" b="1">
                  <a:latin typeface="+mn-lt"/>
                </a:rPr>
                <a:t>Discovery Environment</a:t>
              </a:r>
            </a:p>
          </p:txBody>
        </p:sp>
        <p:sp>
          <p:nvSpPr>
            <p:cNvPr id="186" name="Shape 186"/>
            <p:cNvSpPr txBox="1"/>
            <p:nvPr/>
          </p:nvSpPr>
          <p:spPr>
            <a:xfrm>
              <a:off x="5572815" y="6208757"/>
              <a:ext cx="1149600" cy="318600"/>
            </a:xfrm>
            <a:prstGeom prst="rect">
              <a:avLst/>
            </a:prstGeom>
            <a:noFill/>
            <a:ln>
              <a:noFill/>
            </a:ln>
          </p:spPr>
          <p:txBody>
            <a:bodyPr lIns="91425" tIns="91425" rIns="91425" bIns="91425" anchor="t" anchorCtr="0">
              <a:noAutofit/>
            </a:bodyPr>
            <a:lstStyle/>
            <a:p>
              <a:pPr>
                <a:buClr>
                  <a:srgbClr val="000000"/>
                </a:buClr>
                <a:buSzPct val="25000"/>
              </a:pPr>
              <a:r>
                <a:rPr lang="en-US" sz="1200" b="1">
                  <a:latin typeface="+mn-lt"/>
                </a:rPr>
                <a:t>Agave API</a:t>
              </a:r>
            </a:p>
          </p:txBody>
        </p:sp>
        <p:sp>
          <p:nvSpPr>
            <p:cNvPr id="187" name="Shape 187"/>
            <p:cNvSpPr txBox="1"/>
            <p:nvPr/>
          </p:nvSpPr>
          <p:spPr>
            <a:xfrm>
              <a:off x="5582672" y="5825047"/>
              <a:ext cx="1259400" cy="318600"/>
            </a:xfrm>
            <a:prstGeom prst="rect">
              <a:avLst/>
            </a:prstGeom>
            <a:noFill/>
            <a:ln>
              <a:noFill/>
            </a:ln>
          </p:spPr>
          <p:txBody>
            <a:bodyPr lIns="91425" tIns="91425" rIns="91425" bIns="91425" anchor="t" anchorCtr="0">
              <a:noAutofit/>
            </a:bodyPr>
            <a:lstStyle/>
            <a:p>
              <a:pPr>
                <a:buClr>
                  <a:srgbClr val="000000"/>
                </a:buClr>
                <a:buSzPct val="25000"/>
              </a:pPr>
              <a:r>
                <a:rPr lang="en-US" sz="1200" b="1">
                  <a:latin typeface="+mn-lt"/>
                </a:rPr>
                <a:t>Atmosphere</a:t>
              </a:r>
            </a:p>
          </p:txBody>
        </p:sp>
        <p:sp>
          <p:nvSpPr>
            <p:cNvPr id="188" name="Shape 188"/>
            <p:cNvSpPr/>
            <p:nvPr/>
          </p:nvSpPr>
          <p:spPr>
            <a:xfrm>
              <a:off x="5000269" y="5572480"/>
              <a:ext cx="582300" cy="101400"/>
            </a:xfrm>
            <a:prstGeom prst="rect">
              <a:avLst/>
            </a:prstGeom>
            <a:solidFill>
              <a:srgbClr val="ED6D23"/>
            </a:solidFill>
            <a:ln>
              <a:noFill/>
            </a:ln>
          </p:spPr>
          <p:txBody>
            <a:bodyPr lIns="91425" tIns="45700" rIns="91425" bIns="45700" anchor="ctr" anchorCtr="0">
              <a:noAutofit/>
            </a:bodyPr>
            <a:lstStyle/>
            <a:p>
              <a:pPr algn="ctr">
                <a:buClr>
                  <a:srgbClr val="000000"/>
                </a:buClr>
              </a:pPr>
              <a:endParaRPr>
                <a:solidFill>
                  <a:srgbClr val="F19E1F"/>
                </a:solidFill>
                <a:latin typeface="+mn-lt"/>
              </a:endParaRPr>
            </a:p>
          </p:txBody>
        </p:sp>
        <p:sp>
          <p:nvSpPr>
            <p:cNvPr id="189" name="Shape 189"/>
            <p:cNvSpPr/>
            <p:nvPr/>
          </p:nvSpPr>
          <p:spPr>
            <a:xfrm>
              <a:off x="4996151" y="6337957"/>
              <a:ext cx="574800" cy="101400"/>
            </a:xfrm>
            <a:prstGeom prst="rect">
              <a:avLst/>
            </a:prstGeom>
            <a:solidFill>
              <a:srgbClr val="317E3D"/>
            </a:solidFill>
            <a:ln>
              <a:noFill/>
            </a:ln>
          </p:spPr>
          <p:txBody>
            <a:bodyPr lIns="91425" tIns="45700" rIns="91425" bIns="45700" anchor="ctr" anchorCtr="0">
              <a:noAutofit/>
            </a:bodyPr>
            <a:lstStyle/>
            <a:p>
              <a:pPr algn="ctr">
                <a:buClr>
                  <a:srgbClr val="000000"/>
                </a:buClr>
              </a:pPr>
              <a:endParaRPr>
                <a:solidFill>
                  <a:schemeClr val="lt1"/>
                </a:solidFill>
                <a:latin typeface="+mn-lt"/>
              </a:endParaRPr>
            </a:p>
          </p:txBody>
        </p:sp>
        <p:sp>
          <p:nvSpPr>
            <p:cNvPr id="190" name="Shape 190"/>
            <p:cNvSpPr/>
            <p:nvPr/>
          </p:nvSpPr>
          <p:spPr>
            <a:xfrm>
              <a:off x="5004011" y="5972489"/>
              <a:ext cx="574800" cy="101400"/>
            </a:xfrm>
            <a:prstGeom prst="rect">
              <a:avLst/>
            </a:prstGeom>
            <a:solidFill>
              <a:srgbClr val="0971AB"/>
            </a:solidFill>
            <a:ln>
              <a:noFill/>
            </a:ln>
          </p:spPr>
          <p:txBody>
            <a:bodyPr lIns="91425" tIns="45700" rIns="91425" bIns="45700" anchor="ctr" anchorCtr="0">
              <a:noAutofit/>
            </a:bodyPr>
            <a:lstStyle/>
            <a:p>
              <a:pPr algn="ctr">
                <a:buClr>
                  <a:srgbClr val="000000"/>
                </a:buClr>
              </a:pPr>
              <a:endParaRPr>
                <a:solidFill>
                  <a:schemeClr val="lt1"/>
                </a:solidFill>
                <a:latin typeface="+mn-lt"/>
              </a:endParaRPr>
            </a:p>
          </p:txBody>
        </p:sp>
      </p:grpSp>
      <p:sp>
        <p:nvSpPr>
          <p:cNvPr id="191" name="Shape 191"/>
          <p:cNvSpPr/>
          <p:nvPr/>
        </p:nvSpPr>
        <p:spPr>
          <a:xfrm>
            <a:off x="3616609" y="6039588"/>
            <a:ext cx="574800" cy="101400"/>
          </a:xfrm>
          <a:prstGeom prst="rect">
            <a:avLst/>
          </a:prstGeom>
          <a:solidFill>
            <a:srgbClr val="317E3D"/>
          </a:solidFill>
          <a:ln>
            <a:noFill/>
          </a:ln>
        </p:spPr>
        <p:txBody>
          <a:bodyPr lIns="91395" tIns="45686" rIns="91395" bIns="45686" anchor="ctr" anchorCtr="0">
            <a:noAutofit/>
          </a:bodyPr>
          <a:lstStyle/>
          <a:p>
            <a:pPr algn="ctr">
              <a:buClr>
                <a:srgbClr val="000000"/>
              </a:buClr>
            </a:pPr>
            <a:endParaRPr>
              <a:solidFill>
                <a:schemeClr val="lt1"/>
              </a:solidFill>
              <a:latin typeface="+mn-lt"/>
            </a:endParaRPr>
          </a:p>
        </p:txBody>
      </p:sp>
      <p:sp>
        <p:nvSpPr>
          <p:cNvPr id="192" name="Shape 192"/>
          <p:cNvSpPr/>
          <p:nvPr/>
        </p:nvSpPr>
        <p:spPr>
          <a:xfrm>
            <a:off x="6733460" y="2124545"/>
            <a:ext cx="582300" cy="101400"/>
          </a:xfrm>
          <a:prstGeom prst="rect">
            <a:avLst/>
          </a:prstGeom>
          <a:solidFill>
            <a:srgbClr val="ED6D23"/>
          </a:solidFill>
          <a:ln>
            <a:noFill/>
          </a:ln>
        </p:spPr>
        <p:txBody>
          <a:bodyPr lIns="91395" tIns="45686" rIns="91395" bIns="45686" anchor="ctr" anchorCtr="0">
            <a:noAutofit/>
          </a:bodyPr>
          <a:lstStyle/>
          <a:p>
            <a:pPr algn="ctr">
              <a:buClr>
                <a:srgbClr val="000000"/>
              </a:buClr>
            </a:pPr>
            <a:endParaRPr>
              <a:solidFill>
                <a:srgbClr val="F19E1F"/>
              </a:solidFill>
              <a:latin typeface="+mn-lt"/>
            </a:endParaRPr>
          </a:p>
        </p:txBody>
      </p:sp>
      <p:sp>
        <p:nvSpPr>
          <p:cNvPr id="193" name="Shape 193"/>
          <p:cNvSpPr/>
          <p:nvPr/>
        </p:nvSpPr>
        <p:spPr>
          <a:xfrm>
            <a:off x="6344611" y="4896641"/>
            <a:ext cx="574800" cy="101400"/>
          </a:xfrm>
          <a:prstGeom prst="rect">
            <a:avLst/>
          </a:prstGeom>
          <a:solidFill>
            <a:srgbClr val="0971AB"/>
          </a:solidFill>
          <a:ln>
            <a:noFill/>
          </a:ln>
        </p:spPr>
        <p:txBody>
          <a:bodyPr lIns="91395" tIns="45686" rIns="91395" bIns="45686" anchor="ctr" anchorCtr="0">
            <a:noAutofit/>
          </a:bodyPr>
          <a:lstStyle/>
          <a:p>
            <a:pPr algn="ctr">
              <a:buClr>
                <a:srgbClr val="000000"/>
              </a:buClr>
            </a:pPr>
            <a:endParaRPr>
              <a:solidFill>
                <a:schemeClr val="lt1"/>
              </a:solidFill>
              <a:latin typeface="+mn-lt"/>
            </a:endParaRPr>
          </a:p>
        </p:txBody>
      </p:sp>
      <p:sp>
        <p:nvSpPr>
          <p:cNvPr id="194" name="Shape 194"/>
          <p:cNvSpPr/>
          <p:nvPr/>
        </p:nvSpPr>
        <p:spPr>
          <a:xfrm>
            <a:off x="5727938" y="4896641"/>
            <a:ext cx="582300" cy="101400"/>
          </a:xfrm>
          <a:prstGeom prst="rect">
            <a:avLst/>
          </a:prstGeom>
          <a:solidFill>
            <a:srgbClr val="ED6D23"/>
          </a:solidFill>
          <a:ln>
            <a:noFill/>
          </a:ln>
        </p:spPr>
        <p:txBody>
          <a:bodyPr lIns="91395" tIns="45686" rIns="91395" bIns="45686" anchor="ctr" anchorCtr="0">
            <a:noAutofit/>
          </a:bodyPr>
          <a:lstStyle/>
          <a:p>
            <a:pPr algn="ctr">
              <a:buClr>
                <a:srgbClr val="000000"/>
              </a:buClr>
            </a:pPr>
            <a:endParaRPr>
              <a:solidFill>
                <a:srgbClr val="F19E1F"/>
              </a:solidFill>
              <a:latin typeface="+mn-lt"/>
            </a:endParaRPr>
          </a:p>
        </p:txBody>
      </p:sp>
      <p:sp>
        <p:nvSpPr>
          <p:cNvPr id="195" name="Shape 195"/>
          <p:cNvSpPr/>
          <p:nvPr/>
        </p:nvSpPr>
        <p:spPr>
          <a:xfrm>
            <a:off x="6952955" y="4900997"/>
            <a:ext cx="574800" cy="101400"/>
          </a:xfrm>
          <a:prstGeom prst="rect">
            <a:avLst/>
          </a:prstGeom>
          <a:solidFill>
            <a:srgbClr val="317E3D"/>
          </a:solidFill>
          <a:ln>
            <a:noFill/>
          </a:ln>
        </p:spPr>
        <p:txBody>
          <a:bodyPr lIns="91395" tIns="45686" rIns="91395" bIns="45686" anchor="ctr" anchorCtr="0">
            <a:noAutofit/>
          </a:bodyPr>
          <a:lstStyle/>
          <a:p>
            <a:pPr algn="ctr">
              <a:buClr>
                <a:srgbClr val="000000"/>
              </a:buClr>
            </a:pPr>
            <a:endParaRPr>
              <a:solidFill>
                <a:schemeClr val="lt1"/>
              </a:solidFill>
              <a:latin typeface="+mn-lt"/>
            </a:endParaRPr>
          </a:p>
        </p:txBody>
      </p:sp>
      <p:sp>
        <p:nvSpPr>
          <p:cNvPr id="196" name="Shape 196"/>
          <p:cNvSpPr txBox="1"/>
          <p:nvPr/>
        </p:nvSpPr>
        <p:spPr>
          <a:xfrm>
            <a:off x="1547636" y="2351349"/>
            <a:ext cx="1221600" cy="370200"/>
          </a:xfrm>
          <a:prstGeom prst="rect">
            <a:avLst/>
          </a:prstGeom>
          <a:noFill/>
          <a:ln>
            <a:noFill/>
          </a:ln>
        </p:spPr>
        <p:txBody>
          <a:bodyPr lIns="11421" tIns="11421" rIns="11421" bIns="11421" anchor="ctr" anchorCtr="0">
            <a:noAutofit/>
          </a:bodyPr>
          <a:lstStyle/>
          <a:p>
            <a:pPr algn="ctr">
              <a:lnSpc>
                <a:spcPct val="90000"/>
              </a:lnSpc>
              <a:buClr>
                <a:srgbClr val="000000"/>
              </a:buClr>
              <a:buSzPct val="25000"/>
            </a:pPr>
            <a:r>
              <a:rPr lang="en-US" sz="1800">
                <a:latin typeface="+mn-lt"/>
                <a:ea typeface="Calibri"/>
                <a:cs typeface="Calibri"/>
                <a:sym typeface="Calibri"/>
              </a:rPr>
              <a:t>Assembly</a:t>
            </a:r>
          </a:p>
        </p:txBody>
      </p:sp>
      <p:sp>
        <p:nvSpPr>
          <p:cNvPr id="197" name="Shape 197"/>
          <p:cNvSpPr txBox="1"/>
          <p:nvPr/>
        </p:nvSpPr>
        <p:spPr>
          <a:xfrm>
            <a:off x="5882639" y="4175759"/>
            <a:ext cx="1559400" cy="584700"/>
          </a:xfrm>
          <a:prstGeom prst="rect">
            <a:avLst/>
          </a:prstGeom>
          <a:noFill/>
          <a:ln>
            <a:noFill/>
          </a:ln>
        </p:spPr>
        <p:txBody>
          <a:bodyPr lIns="91395" tIns="45686" rIns="91395" bIns="45686" anchor="t" anchorCtr="0">
            <a:noAutofit/>
          </a:bodyPr>
          <a:lstStyle/>
          <a:p>
            <a:pPr>
              <a:buClr>
                <a:srgbClr val="000000"/>
              </a:buClr>
              <a:buSzPct val="25000"/>
            </a:pPr>
            <a:r>
              <a:rPr lang="en-US" sz="1800">
                <a:latin typeface="+mn-lt"/>
                <a:ea typeface="Calibri"/>
                <a:cs typeface="Calibri"/>
                <a:sym typeface="Calibri"/>
              </a:rPr>
              <a:t>Association</a:t>
            </a:r>
          </a:p>
          <a:p>
            <a:pPr>
              <a:buClr>
                <a:srgbClr val="000000"/>
              </a:buClr>
            </a:pPr>
            <a:endParaRPr>
              <a:latin typeface="+mn-lt"/>
            </a:endParaRPr>
          </a:p>
        </p:txBody>
      </p:sp>
      <p:sp>
        <p:nvSpPr>
          <p:cNvPr id="198" name="Shape 198"/>
          <p:cNvSpPr txBox="1"/>
          <p:nvPr/>
        </p:nvSpPr>
        <p:spPr>
          <a:xfrm>
            <a:off x="5740274" y="1101612"/>
            <a:ext cx="2551374" cy="584700"/>
          </a:xfrm>
          <a:prstGeom prst="rect">
            <a:avLst/>
          </a:prstGeom>
          <a:noFill/>
          <a:ln>
            <a:noFill/>
          </a:ln>
        </p:spPr>
        <p:txBody>
          <a:bodyPr lIns="91395" tIns="45686" rIns="91395" bIns="45686" anchor="t" anchorCtr="0">
            <a:noAutofit/>
          </a:bodyPr>
          <a:lstStyle/>
          <a:p>
            <a:pPr algn="ctr">
              <a:buClr>
                <a:srgbClr val="000000"/>
              </a:buClr>
              <a:buSzPct val="25000"/>
            </a:pPr>
            <a:r>
              <a:rPr lang="en-US" sz="1800" dirty="0">
                <a:latin typeface="+mn-lt"/>
                <a:ea typeface="Calibri"/>
                <a:cs typeface="Calibri"/>
                <a:sym typeface="Calibri"/>
              </a:rPr>
              <a:t>Data Publication</a:t>
            </a:r>
          </a:p>
          <a:p>
            <a:pPr algn="ctr">
              <a:buClr>
                <a:srgbClr val="000000"/>
              </a:buClr>
            </a:pPr>
            <a:endParaRPr dirty="0">
              <a:latin typeface="+mn-lt"/>
            </a:endParaRPr>
          </a:p>
        </p:txBody>
      </p:sp>
      <p:sp>
        <p:nvSpPr>
          <p:cNvPr id="199" name="Shape 199"/>
          <p:cNvSpPr txBox="1"/>
          <p:nvPr/>
        </p:nvSpPr>
        <p:spPr>
          <a:xfrm>
            <a:off x="5606053" y="2850996"/>
            <a:ext cx="2071799" cy="370200"/>
          </a:xfrm>
          <a:prstGeom prst="rect">
            <a:avLst/>
          </a:prstGeom>
          <a:noFill/>
          <a:ln>
            <a:noFill/>
          </a:ln>
        </p:spPr>
        <p:txBody>
          <a:bodyPr lIns="11421" tIns="11421" rIns="11421" bIns="11421" anchor="ctr" anchorCtr="0">
            <a:noAutofit/>
          </a:bodyPr>
          <a:lstStyle/>
          <a:p>
            <a:pPr algn="ctr">
              <a:lnSpc>
                <a:spcPct val="90000"/>
              </a:lnSpc>
              <a:buClr>
                <a:srgbClr val="000000"/>
              </a:buClr>
              <a:buSzPct val="25000"/>
            </a:pPr>
            <a:r>
              <a:rPr lang="en-US" sz="1800" dirty="0">
                <a:latin typeface="+mn-lt"/>
                <a:ea typeface="Calibri"/>
                <a:cs typeface="Calibri"/>
                <a:sym typeface="Calibri"/>
              </a:rPr>
              <a:t>Variation Analysis</a:t>
            </a:r>
          </a:p>
        </p:txBody>
      </p:sp>
      <p:sp>
        <p:nvSpPr>
          <p:cNvPr id="200" name="Shape 200"/>
          <p:cNvSpPr/>
          <p:nvPr/>
        </p:nvSpPr>
        <p:spPr>
          <a:xfrm>
            <a:off x="2994400" y="6041464"/>
            <a:ext cx="582300" cy="101400"/>
          </a:xfrm>
          <a:prstGeom prst="rect">
            <a:avLst/>
          </a:prstGeom>
          <a:solidFill>
            <a:srgbClr val="ED6D23"/>
          </a:solidFill>
          <a:ln>
            <a:noFill/>
          </a:ln>
        </p:spPr>
        <p:txBody>
          <a:bodyPr lIns="91395" tIns="45686" rIns="91395" bIns="45686" anchor="ctr" anchorCtr="0">
            <a:noAutofit/>
          </a:bodyPr>
          <a:lstStyle/>
          <a:p>
            <a:pPr algn="ctr">
              <a:buClr>
                <a:srgbClr val="000000"/>
              </a:buClr>
            </a:pPr>
            <a:endParaRPr>
              <a:solidFill>
                <a:srgbClr val="F19E1F"/>
              </a:solidFill>
              <a:latin typeface="+mn-lt"/>
            </a:endParaRPr>
          </a:p>
        </p:txBody>
      </p:sp>
      <p:sp>
        <p:nvSpPr>
          <p:cNvPr id="201" name="Shape 201"/>
          <p:cNvSpPr/>
          <p:nvPr/>
        </p:nvSpPr>
        <p:spPr>
          <a:xfrm>
            <a:off x="4208150" y="1434075"/>
            <a:ext cx="1311900" cy="255000"/>
          </a:xfrm>
          <a:prstGeom prst="right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latin typeface="+mn-lt"/>
            </a:endParaRPr>
          </a:p>
        </p:txBody>
      </p:sp>
      <p:sp>
        <p:nvSpPr>
          <p:cNvPr id="202" name="Shape 202"/>
          <p:cNvSpPr/>
          <p:nvPr/>
        </p:nvSpPr>
        <p:spPr>
          <a:xfrm>
            <a:off x="6356946" y="3296441"/>
            <a:ext cx="574800" cy="101400"/>
          </a:xfrm>
          <a:prstGeom prst="rect">
            <a:avLst/>
          </a:prstGeom>
          <a:solidFill>
            <a:srgbClr val="0971AB"/>
          </a:solidFill>
          <a:ln>
            <a:noFill/>
          </a:ln>
        </p:spPr>
        <p:txBody>
          <a:bodyPr lIns="91395" tIns="45686" rIns="91395" bIns="45686" anchor="ctr" anchorCtr="0">
            <a:noAutofit/>
          </a:bodyPr>
          <a:lstStyle/>
          <a:p>
            <a:pPr algn="ctr">
              <a:buClr>
                <a:srgbClr val="000000"/>
              </a:buClr>
            </a:pPr>
            <a:endParaRPr>
              <a:solidFill>
                <a:schemeClr val="lt1"/>
              </a:solidFill>
              <a:latin typeface="+mn-lt"/>
            </a:endParaRPr>
          </a:p>
        </p:txBody>
      </p:sp>
      <p:sp>
        <p:nvSpPr>
          <p:cNvPr id="203" name="Shape 203"/>
          <p:cNvSpPr/>
          <p:nvPr/>
        </p:nvSpPr>
        <p:spPr>
          <a:xfrm>
            <a:off x="5740273" y="3296441"/>
            <a:ext cx="582300" cy="101400"/>
          </a:xfrm>
          <a:prstGeom prst="rect">
            <a:avLst/>
          </a:prstGeom>
          <a:solidFill>
            <a:srgbClr val="ED6D23"/>
          </a:solidFill>
          <a:ln>
            <a:noFill/>
          </a:ln>
        </p:spPr>
        <p:txBody>
          <a:bodyPr lIns="91395" tIns="45686" rIns="91395" bIns="45686" anchor="ctr" anchorCtr="0">
            <a:noAutofit/>
          </a:bodyPr>
          <a:lstStyle/>
          <a:p>
            <a:pPr algn="ctr">
              <a:buClr>
                <a:srgbClr val="000000"/>
              </a:buClr>
            </a:pPr>
            <a:endParaRPr>
              <a:solidFill>
                <a:srgbClr val="F19E1F"/>
              </a:solidFill>
              <a:latin typeface="+mn-lt"/>
            </a:endParaRPr>
          </a:p>
        </p:txBody>
      </p:sp>
      <p:sp>
        <p:nvSpPr>
          <p:cNvPr id="204" name="Shape 204"/>
          <p:cNvSpPr/>
          <p:nvPr/>
        </p:nvSpPr>
        <p:spPr>
          <a:xfrm>
            <a:off x="6965289" y="3300797"/>
            <a:ext cx="574800" cy="101400"/>
          </a:xfrm>
          <a:prstGeom prst="rect">
            <a:avLst/>
          </a:prstGeom>
          <a:solidFill>
            <a:srgbClr val="317E3D"/>
          </a:solidFill>
          <a:ln>
            <a:noFill/>
          </a:ln>
        </p:spPr>
        <p:txBody>
          <a:bodyPr lIns="91395" tIns="45686" rIns="91395" bIns="45686" anchor="ctr" anchorCtr="0">
            <a:noAutofit/>
          </a:bodyPr>
          <a:lstStyle/>
          <a:p>
            <a:pPr algn="ctr">
              <a:buClr>
                <a:srgbClr val="000000"/>
              </a:buClr>
            </a:pPr>
            <a:endParaRPr>
              <a:solidFill>
                <a:schemeClr val="lt1"/>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cxnSp>
        <p:nvCxnSpPr>
          <p:cNvPr id="235" name="Shape 235"/>
          <p:cNvCxnSpPr/>
          <p:nvPr/>
        </p:nvCxnSpPr>
        <p:spPr>
          <a:xfrm>
            <a:off x="1629650" y="3066100"/>
            <a:ext cx="317400" cy="0"/>
          </a:xfrm>
          <a:prstGeom prst="straightConnector1">
            <a:avLst/>
          </a:prstGeom>
          <a:noFill/>
          <a:ln w="25400" cap="flat" cmpd="sng">
            <a:solidFill>
              <a:srgbClr val="142248"/>
            </a:solidFill>
            <a:prstDash val="solid"/>
            <a:round/>
            <a:headEnd type="none" w="med" len="med"/>
            <a:tailEnd type="none" w="med" len="med"/>
          </a:ln>
        </p:spPr>
      </p:cxnSp>
      <p:cxnSp>
        <p:nvCxnSpPr>
          <p:cNvPr id="210" name="Shape 210"/>
          <p:cNvCxnSpPr/>
          <p:nvPr/>
        </p:nvCxnSpPr>
        <p:spPr>
          <a:xfrm rot="10800000">
            <a:off x="7144950" y="3424225"/>
            <a:ext cx="946500" cy="0"/>
          </a:xfrm>
          <a:prstGeom prst="straightConnector1">
            <a:avLst/>
          </a:prstGeom>
          <a:noFill/>
          <a:ln w="25400" cap="flat" cmpd="sng">
            <a:solidFill>
              <a:srgbClr val="142248"/>
            </a:solidFill>
            <a:prstDash val="solid"/>
            <a:round/>
            <a:headEnd type="none" w="med" len="med"/>
            <a:tailEnd type="none" w="med" len="med"/>
          </a:ln>
        </p:spPr>
      </p:cxnSp>
      <p:sp>
        <p:nvSpPr>
          <p:cNvPr id="211" name="Shape 211"/>
          <p:cNvSpPr txBox="1">
            <a:spLocks noGrp="1"/>
          </p:cNvSpPr>
          <p:nvPr>
            <p:ph type="title"/>
          </p:nvPr>
        </p:nvSpPr>
        <p:spPr>
          <a:xfrm>
            <a:off x="215900" y="242862"/>
            <a:ext cx="8839200" cy="1143000"/>
          </a:xfrm>
          <a:prstGeom prst="rect">
            <a:avLst/>
          </a:prstGeom>
          <a:noFill/>
          <a:ln>
            <a:noFill/>
          </a:ln>
        </p:spPr>
        <p:txBody>
          <a:bodyPr lIns="91395" tIns="91395" rIns="91395" bIns="91395" anchor="ctr" anchorCtr="0">
            <a:noAutofit/>
          </a:bodyPr>
          <a:lstStyle/>
          <a:p>
            <a:pPr>
              <a:buClr>
                <a:srgbClr val="FF0000"/>
              </a:buClr>
              <a:buSzPct val="25000"/>
            </a:pPr>
            <a:r>
              <a:rPr lang="en-US" sz="4000" b="1" dirty="0">
                <a:latin typeface="+mn-lt"/>
              </a:rPr>
              <a:t>RNA-</a:t>
            </a:r>
            <a:r>
              <a:rPr lang="en-US" sz="4000" b="1" dirty="0" err="1">
                <a:latin typeface="+mn-lt"/>
              </a:rPr>
              <a:t>Seq</a:t>
            </a:r>
            <a:r>
              <a:rPr lang="en-US" sz="4000" b="1" dirty="0">
                <a:latin typeface="+mn-lt"/>
              </a:rPr>
              <a:t> 1: Differential Expression </a:t>
            </a:r>
          </a:p>
          <a:p>
            <a:pPr>
              <a:buClr>
                <a:srgbClr val="0098AA"/>
              </a:buClr>
              <a:buSzPct val="25000"/>
            </a:pPr>
            <a:endParaRPr dirty="0">
              <a:solidFill>
                <a:srgbClr val="0098AA"/>
              </a:solidFill>
            </a:endParaRPr>
          </a:p>
        </p:txBody>
      </p:sp>
      <p:sp>
        <p:nvSpPr>
          <p:cNvPr id="212" name="Shape 212"/>
          <p:cNvSpPr txBox="1"/>
          <p:nvPr/>
        </p:nvSpPr>
        <p:spPr>
          <a:xfrm rot="-5400000">
            <a:off x="-1443147" y="3111725"/>
            <a:ext cx="5311799" cy="861600"/>
          </a:xfrm>
          <a:prstGeom prst="rect">
            <a:avLst/>
          </a:prstGeom>
          <a:solidFill>
            <a:srgbClr val="ED6D23"/>
          </a:solidFill>
          <a:ln>
            <a:noFill/>
          </a:ln>
        </p:spPr>
        <p:txBody>
          <a:bodyPr lIns="24742" tIns="24742" rIns="24742" bIns="24742" anchor="ctr" anchorCtr="0">
            <a:noAutofit/>
          </a:bodyPr>
          <a:lstStyle/>
          <a:p>
            <a:pPr algn="ctr">
              <a:lnSpc>
                <a:spcPct val="90000"/>
              </a:lnSpc>
              <a:buClr>
                <a:schemeClr val="dk1"/>
              </a:buClr>
              <a:buSzPct val="25000"/>
            </a:pPr>
            <a:r>
              <a:rPr lang="en-US" sz="3900" dirty="0">
                <a:solidFill>
                  <a:srgbClr val="FFFFFF"/>
                </a:solidFill>
                <a:latin typeface="Calibri"/>
                <a:ea typeface="Calibri"/>
                <a:cs typeface="Calibri"/>
                <a:sym typeface="Calibri"/>
              </a:rPr>
              <a:t>Discovery </a:t>
            </a:r>
            <a:r>
              <a:rPr lang="en-US" sz="3900" dirty="0">
                <a:solidFill>
                  <a:srgbClr val="FFFFFF"/>
                </a:solidFill>
                <a:latin typeface="+mn-lt"/>
                <a:ea typeface="Calibri"/>
                <a:cs typeface="Calibri"/>
                <a:sym typeface="Calibri"/>
              </a:rPr>
              <a:t>Environment</a:t>
            </a:r>
            <a:r>
              <a:rPr lang="en-US" sz="3900" dirty="0">
                <a:solidFill>
                  <a:schemeClr val="dk1"/>
                </a:solidFill>
                <a:latin typeface="Calibri"/>
                <a:ea typeface="Calibri"/>
                <a:cs typeface="Calibri"/>
                <a:sym typeface="Calibri"/>
              </a:rPr>
              <a:t> </a:t>
            </a:r>
          </a:p>
        </p:txBody>
      </p:sp>
      <p:sp>
        <p:nvSpPr>
          <p:cNvPr id="213" name="Shape 213"/>
          <p:cNvSpPr/>
          <p:nvPr/>
        </p:nvSpPr>
        <p:spPr>
          <a:xfrm rot="-5400000">
            <a:off x="5661549" y="3085473"/>
            <a:ext cx="5308800" cy="911100"/>
          </a:xfrm>
          <a:prstGeom prst="rect">
            <a:avLst/>
          </a:prstGeom>
          <a:solidFill>
            <a:srgbClr val="0971AB"/>
          </a:solidFill>
          <a:ln>
            <a:noFill/>
          </a:ln>
        </p:spPr>
        <p:txBody>
          <a:bodyPr lIns="24742" tIns="24742" rIns="24742" bIns="24742" anchor="ctr" anchorCtr="0">
            <a:noAutofit/>
          </a:bodyPr>
          <a:lstStyle/>
          <a:p>
            <a:pPr algn="ctr">
              <a:lnSpc>
                <a:spcPct val="90000"/>
              </a:lnSpc>
              <a:buClr>
                <a:schemeClr val="lt1"/>
              </a:buClr>
              <a:buSzPct val="25000"/>
            </a:pPr>
            <a:r>
              <a:rPr lang="en-US" sz="3900" dirty="0">
                <a:solidFill>
                  <a:schemeClr val="lt1"/>
                </a:solidFill>
                <a:latin typeface="Calibri"/>
                <a:ea typeface="Calibri"/>
                <a:cs typeface="Calibri"/>
                <a:sym typeface="Calibri"/>
              </a:rPr>
              <a:t>Atmosphere images</a:t>
            </a:r>
          </a:p>
        </p:txBody>
      </p:sp>
      <p:sp>
        <p:nvSpPr>
          <p:cNvPr id="214" name="Shape 214"/>
          <p:cNvSpPr txBox="1"/>
          <p:nvPr/>
        </p:nvSpPr>
        <p:spPr>
          <a:xfrm>
            <a:off x="2345836" y="1066050"/>
            <a:ext cx="4812300" cy="639600"/>
          </a:xfrm>
          <a:prstGeom prst="rect">
            <a:avLst/>
          </a:prstGeom>
          <a:solidFill>
            <a:srgbClr val="EFEFEF"/>
          </a:solidFill>
          <a:ln w="19050" cap="flat" cmpd="sng">
            <a:solidFill>
              <a:srgbClr val="142248"/>
            </a:solidFill>
            <a:prstDash val="solid"/>
            <a:round/>
            <a:headEnd type="none" w="med" len="med"/>
            <a:tailEnd type="none" w="med" len="med"/>
          </a:ln>
        </p:spPr>
        <p:txBody>
          <a:bodyPr lIns="156400" tIns="156400" rIns="156400" bIns="156400" anchor="ctr" anchorCtr="0">
            <a:noAutofit/>
          </a:bodyPr>
          <a:lstStyle/>
          <a:p>
            <a:pPr algn="ctr">
              <a:lnSpc>
                <a:spcPct val="90000"/>
              </a:lnSpc>
              <a:buClr>
                <a:schemeClr val="dk1"/>
              </a:buClr>
              <a:buSzPct val="25000"/>
            </a:pPr>
            <a:r>
              <a:rPr lang="en-US" b="1" dirty="0"/>
              <a:t>Aligners</a:t>
            </a:r>
          </a:p>
          <a:p>
            <a:pPr algn="ctr">
              <a:lnSpc>
                <a:spcPct val="90000"/>
              </a:lnSpc>
              <a:spcBef>
                <a:spcPts val="770"/>
              </a:spcBef>
              <a:buClr>
                <a:schemeClr val="dk1"/>
              </a:buClr>
              <a:buSzPct val="25000"/>
            </a:pPr>
            <a:r>
              <a:rPr lang="en-US" b="1" dirty="0">
                <a:solidFill>
                  <a:srgbClr val="AA2173"/>
                </a:solidFill>
              </a:rPr>
              <a:t>TopHat2</a:t>
            </a:r>
            <a:r>
              <a:rPr lang="en-US" b="1" dirty="0"/>
              <a:t>,</a:t>
            </a:r>
            <a:r>
              <a:rPr lang="en-US" b="1" dirty="0">
                <a:solidFill>
                  <a:srgbClr val="F47C20"/>
                </a:solidFill>
              </a:rPr>
              <a:t> </a:t>
            </a:r>
            <a:r>
              <a:rPr lang="en-US" b="1" dirty="0">
                <a:solidFill>
                  <a:srgbClr val="ED6D23"/>
                </a:solidFill>
              </a:rPr>
              <a:t>STAR</a:t>
            </a:r>
            <a:r>
              <a:rPr lang="en-US" b="1" dirty="0"/>
              <a:t>*</a:t>
            </a:r>
            <a:r>
              <a:rPr lang="en-US" b="1" dirty="0" smtClean="0"/>
              <a:t>, </a:t>
            </a:r>
            <a:r>
              <a:rPr lang="en-US" b="1" dirty="0" smtClean="0">
                <a:solidFill>
                  <a:srgbClr val="ED6D23"/>
                </a:solidFill>
              </a:rPr>
              <a:t>HISAT2</a:t>
            </a:r>
            <a:r>
              <a:rPr lang="en-US" b="1" dirty="0"/>
              <a:t>*</a:t>
            </a:r>
          </a:p>
        </p:txBody>
      </p:sp>
      <p:sp>
        <p:nvSpPr>
          <p:cNvPr id="215" name="Shape 215"/>
          <p:cNvSpPr txBox="1"/>
          <p:nvPr/>
        </p:nvSpPr>
        <p:spPr>
          <a:xfrm>
            <a:off x="2350636" y="2046350"/>
            <a:ext cx="4812298" cy="639600"/>
          </a:xfrm>
          <a:prstGeom prst="rect">
            <a:avLst/>
          </a:prstGeom>
          <a:solidFill>
            <a:srgbClr val="EFEFEF"/>
          </a:solidFill>
          <a:ln w="19050" cap="flat" cmpd="sng">
            <a:solidFill>
              <a:srgbClr val="142248"/>
            </a:solidFill>
            <a:prstDash val="solid"/>
            <a:round/>
            <a:headEnd type="none" w="med" len="med"/>
            <a:tailEnd type="none" w="med" len="med"/>
          </a:ln>
        </p:spPr>
        <p:txBody>
          <a:bodyPr lIns="156400" tIns="156400" rIns="156400" bIns="156400" anchor="ctr" anchorCtr="0">
            <a:noAutofit/>
          </a:bodyPr>
          <a:lstStyle/>
          <a:p>
            <a:pPr algn="ctr">
              <a:lnSpc>
                <a:spcPct val="90000"/>
              </a:lnSpc>
              <a:buClr>
                <a:schemeClr val="dk1"/>
              </a:buClr>
              <a:buSzPct val="25000"/>
            </a:pPr>
            <a:r>
              <a:rPr lang="en-US" b="1" dirty="0"/>
              <a:t>Assembly</a:t>
            </a:r>
          </a:p>
          <a:p>
            <a:pPr algn="ctr">
              <a:lnSpc>
                <a:spcPct val="90000"/>
              </a:lnSpc>
              <a:spcBef>
                <a:spcPts val="770"/>
              </a:spcBef>
              <a:buClr>
                <a:schemeClr val="dk1"/>
              </a:buClr>
              <a:buSzPct val="25000"/>
            </a:pPr>
            <a:r>
              <a:rPr lang="en-US" b="1" dirty="0">
                <a:solidFill>
                  <a:srgbClr val="AA2173"/>
                </a:solidFill>
              </a:rPr>
              <a:t>Cufflinks2</a:t>
            </a:r>
            <a:r>
              <a:rPr lang="en-US" b="1" dirty="0"/>
              <a:t>, </a:t>
            </a:r>
            <a:r>
              <a:rPr lang="en-US" b="1" dirty="0" err="1">
                <a:solidFill>
                  <a:srgbClr val="ED6D23"/>
                </a:solidFill>
              </a:rPr>
              <a:t>StringTie</a:t>
            </a:r>
            <a:r>
              <a:rPr lang="en-US" b="1" dirty="0"/>
              <a:t>*</a:t>
            </a:r>
          </a:p>
        </p:txBody>
      </p:sp>
      <p:sp>
        <p:nvSpPr>
          <p:cNvPr id="216" name="Shape 216"/>
          <p:cNvSpPr txBox="1"/>
          <p:nvPr/>
        </p:nvSpPr>
        <p:spPr>
          <a:xfrm>
            <a:off x="2345836" y="3005686"/>
            <a:ext cx="4812300" cy="639600"/>
          </a:xfrm>
          <a:prstGeom prst="rect">
            <a:avLst/>
          </a:prstGeom>
          <a:solidFill>
            <a:srgbClr val="EFEFEF"/>
          </a:solidFill>
          <a:ln w="19050" cap="flat" cmpd="sng">
            <a:solidFill>
              <a:srgbClr val="142248"/>
            </a:solidFill>
            <a:prstDash val="solid"/>
            <a:round/>
            <a:headEnd type="none" w="med" len="med"/>
            <a:tailEnd type="none" w="med" len="med"/>
          </a:ln>
        </p:spPr>
        <p:txBody>
          <a:bodyPr lIns="156400" tIns="156400" rIns="156400" bIns="156400" anchor="ctr" anchorCtr="0">
            <a:noAutofit/>
          </a:bodyPr>
          <a:lstStyle/>
          <a:p>
            <a:pPr algn="ctr">
              <a:lnSpc>
                <a:spcPct val="90000"/>
              </a:lnSpc>
              <a:buClr>
                <a:schemeClr val="dk1"/>
              </a:buClr>
              <a:buSzPct val="25000"/>
            </a:pPr>
            <a:r>
              <a:rPr lang="en-US" b="1" dirty="0"/>
              <a:t>Differential expression</a:t>
            </a:r>
          </a:p>
          <a:p>
            <a:pPr algn="ctr">
              <a:lnSpc>
                <a:spcPct val="90000"/>
              </a:lnSpc>
              <a:spcBef>
                <a:spcPts val="770"/>
              </a:spcBef>
              <a:buClr>
                <a:schemeClr val="dk1"/>
              </a:buClr>
              <a:buSzPct val="25000"/>
            </a:pPr>
            <a:r>
              <a:rPr lang="en-US" b="1" dirty="0">
                <a:solidFill>
                  <a:srgbClr val="AA2173"/>
                </a:solidFill>
              </a:rPr>
              <a:t>Cuffdiff2</a:t>
            </a:r>
            <a:r>
              <a:rPr lang="en-US" b="1" dirty="0"/>
              <a:t>, </a:t>
            </a:r>
            <a:r>
              <a:rPr lang="en-US" b="1" dirty="0">
                <a:solidFill>
                  <a:srgbClr val="ED6D23"/>
                </a:solidFill>
              </a:rPr>
              <a:t>DESeq2</a:t>
            </a:r>
            <a:r>
              <a:rPr lang="en-US" b="1" dirty="0"/>
              <a:t>*</a:t>
            </a:r>
            <a:r>
              <a:rPr lang="en-US" b="1" dirty="0">
                <a:solidFill>
                  <a:schemeClr val="dk1"/>
                </a:solidFill>
              </a:rPr>
              <a:t>, </a:t>
            </a:r>
            <a:r>
              <a:rPr lang="en-US" b="1" dirty="0" err="1">
                <a:solidFill>
                  <a:srgbClr val="0971AB"/>
                </a:solidFill>
              </a:rPr>
              <a:t>Ballgown</a:t>
            </a:r>
            <a:r>
              <a:rPr lang="en-US" b="1" dirty="0">
                <a:solidFill>
                  <a:schemeClr val="dk1"/>
                </a:solidFill>
              </a:rPr>
              <a:t>, </a:t>
            </a:r>
            <a:r>
              <a:rPr lang="en-US" b="1" dirty="0" err="1">
                <a:solidFill>
                  <a:srgbClr val="ED6D23"/>
                </a:solidFill>
              </a:rPr>
              <a:t>edgeR</a:t>
            </a:r>
            <a:r>
              <a:rPr lang="en-US" b="1" dirty="0">
                <a:solidFill>
                  <a:srgbClr val="ED6D23"/>
                </a:solidFill>
              </a:rPr>
              <a:t>, </a:t>
            </a:r>
            <a:r>
              <a:rPr lang="en-US" b="1" dirty="0" err="1">
                <a:solidFill>
                  <a:srgbClr val="ED6D23"/>
                </a:solidFill>
              </a:rPr>
              <a:t>GFold</a:t>
            </a:r>
            <a:endParaRPr lang="en-US" b="1" dirty="0">
              <a:solidFill>
                <a:srgbClr val="ED6D23"/>
              </a:solidFill>
            </a:endParaRPr>
          </a:p>
        </p:txBody>
      </p:sp>
      <p:sp>
        <p:nvSpPr>
          <p:cNvPr id="217" name="Shape 217"/>
          <p:cNvSpPr txBox="1"/>
          <p:nvPr/>
        </p:nvSpPr>
        <p:spPr>
          <a:xfrm>
            <a:off x="2345825" y="3997825"/>
            <a:ext cx="4812298" cy="835498"/>
          </a:xfrm>
          <a:prstGeom prst="rect">
            <a:avLst/>
          </a:prstGeom>
          <a:solidFill>
            <a:srgbClr val="EFEFEF"/>
          </a:solidFill>
          <a:ln w="19050" cap="flat" cmpd="sng">
            <a:solidFill>
              <a:srgbClr val="142248"/>
            </a:solidFill>
            <a:prstDash val="solid"/>
            <a:round/>
            <a:headEnd type="none" w="med" len="med"/>
            <a:tailEnd type="none" w="med" len="med"/>
          </a:ln>
        </p:spPr>
        <p:txBody>
          <a:bodyPr lIns="156400" tIns="156400" rIns="156400" bIns="156400" anchor="ctr" anchorCtr="0">
            <a:noAutofit/>
          </a:bodyPr>
          <a:lstStyle/>
          <a:p>
            <a:pPr algn="ctr">
              <a:lnSpc>
                <a:spcPct val="90000"/>
              </a:lnSpc>
              <a:buClr>
                <a:schemeClr val="dk1"/>
              </a:buClr>
              <a:buSzPct val="25000"/>
            </a:pPr>
            <a:r>
              <a:rPr lang="en-US" b="1" dirty="0"/>
              <a:t>Quantification</a:t>
            </a:r>
          </a:p>
          <a:p>
            <a:pPr algn="ctr">
              <a:lnSpc>
                <a:spcPct val="90000"/>
              </a:lnSpc>
              <a:spcBef>
                <a:spcPts val="770"/>
              </a:spcBef>
              <a:buClr>
                <a:schemeClr val="dk1"/>
              </a:buClr>
              <a:buSzPct val="25000"/>
            </a:pPr>
            <a:r>
              <a:rPr lang="en-US" b="1" dirty="0">
                <a:solidFill>
                  <a:srgbClr val="ED6D23"/>
                </a:solidFill>
              </a:rPr>
              <a:t>RSEM</a:t>
            </a:r>
            <a:r>
              <a:rPr lang="en-US" b="1" dirty="0"/>
              <a:t>,</a:t>
            </a:r>
            <a:r>
              <a:rPr lang="en-US" b="1" dirty="0">
                <a:solidFill>
                  <a:srgbClr val="ED6D23"/>
                </a:solidFill>
              </a:rPr>
              <a:t> </a:t>
            </a:r>
            <a:r>
              <a:rPr lang="en-US" b="1" dirty="0" err="1">
                <a:solidFill>
                  <a:srgbClr val="ED6D23"/>
                </a:solidFill>
              </a:rPr>
              <a:t>HTSeq</a:t>
            </a:r>
            <a:r>
              <a:rPr lang="en-US" b="1" dirty="0"/>
              <a:t>,</a:t>
            </a:r>
            <a:r>
              <a:rPr lang="en-US" b="1" dirty="0">
                <a:solidFill>
                  <a:srgbClr val="ED6D23"/>
                </a:solidFill>
              </a:rPr>
              <a:t> </a:t>
            </a:r>
            <a:r>
              <a:rPr lang="en-US" b="1" dirty="0" err="1">
                <a:solidFill>
                  <a:srgbClr val="ED6D23"/>
                </a:solidFill>
              </a:rPr>
              <a:t>Bam_to_counts</a:t>
            </a:r>
            <a:r>
              <a:rPr lang="en-US" b="1" dirty="0"/>
              <a:t>,</a:t>
            </a:r>
            <a:r>
              <a:rPr lang="en-US" b="1" dirty="0">
                <a:solidFill>
                  <a:srgbClr val="ED6D23"/>
                </a:solidFill>
              </a:rPr>
              <a:t> </a:t>
            </a:r>
            <a:r>
              <a:rPr lang="en-US" b="1" dirty="0" err="1">
                <a:solidFill>
                  <a:srgbClr val="ED6D23"/>
                </a:solidFill>
              </a:rPr>
              <a:t>kallisto</a:t>
            </a:r>
            <a:r>
              <a:rPr lang="en-US" b="1" dirty="0">
                <a:solidFill>
                  <a:schemeClr val="dk1"/>
                </a:solidFill>
              </a:rPr>
              <a:t>, </a:t>
            </a:r>
            <a:r>
              <a:rPr lang="en-US" b="1" dirty="0">
                <a:solidFill>
                  <a:srgbClr val="ED6D23"/>
                </a:solidFill>
              </a:rPr>
              <a:t>Salmon</a:t>
            </a:r>
            <a:r>
              <a:rPr lang="en-US" b="1" dirty="0">
                <a:solidFill>
                  <a:schemeClr val="dk1"/>
                </a:solidFill>
              </a:rPr>
              <a:t>,</a:t>
            </a:r>
          </a:p>
          <a:p>
            <a:pPr algn="ctr">
              <a:lnSpc>
                <a:spcPct val="90000"/>
              </a:lnSpc>
              <a:spcBef>
                <a:spcPts val="770"/>
              </a:spcBef>
              <a:buClr>
                <a:schemeClr val="dk1"/>
              </a:buClr>
              <a:buSzPct val="25000"/>
            </a:pPr>
            <a:r>
              <a:rPr lang="en-US" b="1" dirty="0">
                <a:solidFill>
                  <a:srgbClr val="ED6D23"/>
                </a:solidFill>
              </a:rPr>
              <a:t>Sailfish</a:t>
            </a:r>
            <a:r>
              <a:rPr lang="en-US" b="1" dirty="0">
                <a:solidFill>
                  <a:schemeClr val="dk1"/>
                </a:solidFill>
              </a:rPr>
              <a:t>, </a:t>
            </a:r>
            <a:r>
              <a:rPr lang="en-US" b="1" dirty="0" err="1">
                <a:solidFill>
                  <a:srgbClr val="0971AB"/>
                </a:solidFill>
              </a:rPr>
              <a:t>eXpress</a:t>
            </a:r>
            <a:endParaRPr lang="en-US" b="1" dirty="0">
              <a:solidFill>
                <a:srgbClr val="0971AB"/>
              </a:solidFill>
            </a:endParaRPr>
          </a:p>
        </p:txBody>
      </p:sp>
      <p:sp>
        <p:nvSpPr>
          <p:cNvPr id="218" name="Shape 218"/>
          <p:cNvSpPr txBox="1"/>
          <p:nvPr/>
        </p:nvSpPr>
        <p:spPr>
          <a:xfrm>
            <a:off x="2345836" y="5153000"/>
            <a:ext cx="4812298" cy="639600"/>
          </a:xfrm>
          <a:prstGeom prst="rect">
            <a:avLst/>
          </a:prstGeom>
          <a:solidFill>
            <a:srgbClr val="F0F0F0"/>
          </a:solidFill>
          <a:ln w="19050" cap="flat" cmpd="sng">
            <a:solidFill>
              <a:srgbClr val="142248"/>
            </a:solidFill>
            <a:prstDash val="solid"/>
            <a:round/>
            <a:headEnd type="none" w="med" len="med"/>
            <a:tailEnd type="none" w="med" len="med"/>
          </a:ln>
        </p:spPr>
        <p:txBody>
          <a:bodyPr lIns="156400" tIns="156400" rIns="156400" bIns="156400" anchor="ctr" anchorCtr="0">
            <a:noAutofit/>
          </a:bodyPr>
          <a:lstStyle/>
          <a:p>
            <a:pPr algn="ctr">
              <a:lnSpc>
                <a:spcPct val="90000"/>
              </a:lnSpc>
              <a:buClr>
                <a:schemeClr val="dk1"/>
              </a:buClr>
              <a:buSzPct val="25000"/>
            </a:pPr>
            <a:r>
              <a:rPr lang="en-US" b="1" dirty="0"/>
              <a:t>Annotation</a:t>
            </a:r>
          </a:p>
          <a:p>
            <a:pPr algn="ctr">
              <a:lnSpc>
                <a:spcPct val="90000"/>
              </a:lnSpc>
              <a:spcBef>
                <a:spcPts val="770"/>
              </a:spcBef>
              <a:buClr>
                <a:schemeClr val="dk1"/>
              </a:buClr>
              <a:buSzPct val="25000"/>
            </a:pPr>
            <a:r>
              <a:rPr lang="en-US" b="1" dirty="0" err="1">
                <a:solidFill>
                  <a:srgbClr val="0971AB"/>
                </a:solidFill>
              </a:rPr>
              <a:t>Trinotate</a:t>
            </a:r>
            <a:r>
              <a:rPr lang="en-US" b="1" dirty="0"/>
              <a:t>*</a:t>
            </a:r>
          </a:p>
        </p:txBody>
      </p:sp>
      <p:cxnSp>
        <p:nvCxnSpPr>
          <p:cNvPr id="221" name="Shape 221"/>
          <p:cNvCxnSpPr/>
          <p:nvPr/>
        </p:nvCxnSpPr>
        <p:spPr>
          <a:xfrm>
            <a:off x="1947000" y="1346201"/>
            <a:ext cx="0" cy="3103033"/>
          </a:xfrm>
          <a:prstGeom prst="straightConnector1">
            <a:avLst/>
          </a:prstGeom>
          <a:noFill/>
          <a:ln w="25400" cap="flat" cmpd="sng">
            <a:solidFill>
              <a:srgbClr val="142248"/>
            </a:solidFill>
            <a:prstDash val="solid"/>
            <a:round/>
            <a:headEnd type="none" w="med" len="med"/>
            <a:tailEnd type="none" w="med" len="med"/>
          </a:ln>
        </p:spPr>
      </p:cxnSp>
      <p:cxnSp>
        <p:nvCxnSpPr>
          <p:cNvPr id="222" name="Shape 222"/>
          <p:cNvCxnSpPr/>
          <p:nvPr/>
        </p:nvCxnSpPr>
        <p:spPr>
          <a:xfrm>
            <a:off x="7508525" y="1359101"/>
            <a:ext cx="0" cy="4113701"/>
          </a:xfrm>
          <a:prstGeom prst="straightConnector1">
            <a:avLst/>
          </a:prstGeom>
          <a:noFill/>
          <a:ln w="25400" cap="flat" cmpd="sng">
            <a:solidFill>
              <a:srgbClr val="142248"/>
            </a:solidFill>
            <a:prstDash val="solid"/>
            <a:round/>
            <a:headEnd type="none" w="med" len="med"/>
            <a:tailEnd type="none" w="med" len="med"/>
          </a:ln>
        </p:spPr>
      </p:cxnSp>
      <p:cxnSp>
        <p:nvCxnSpPr>
          <p:cNvPr id="223" name="Shape 223"/>
          <p:cNvCxnSpPr/>
          <p:nvPr/>
        </p:nvCxnSpPr>
        <p:spPr>
          <a:xfrm flipV="1">
            <a:off x="1947136" y="1356219"/>
            <a:ext cx="398700" cy="2880"/>
          </a:xfrm>
          <a:prstGeom prst="straightConnector1">
            <a:avLst/>
          </a:prstGeom>
          <a:noFill/>
          <a:ln w="25400" cap="flat" cmpd="sng">
            <a:solidFill>
              <a:srgbClr val="142248"/>
            </a:solidFill>
            <a:prstDash val="solid"/>
            <a:round/>
            <a:headEnd type="none" w="med" len="med"/>
            <a:tailEnd type="none" w="med" len="med"/>
          </a:ln>
        </p:spPr>
      </p:cxnSp>
      <p:cxnSp>
        <p:nvCxnSpPr>
          <p:cNvPr id="224" name="Shape 224"/>
          <p:cNvCxnSpPr>
            <a:endCxn id="215" idx="1"/>
          </p:cNvCxnSpPr>
          <p:nvPr/>
        </p:nvCxnSpPr>
        <p:spPr>
          <a:xfrm flipV="1">
            <a:off x="1947011" y="2366152"/>
            <a:ext cx="403625" cy="5249"/>
          </a:xfrm>
          <a:prstGeom prst="straightConnector1">
            <a:avLst/>
          </a:prstGeom>
          <a:noFill/>
          <a:ln w="25400" cap="flat" cmpd="sng">
            <a:solidFill>
              <a:srgbClr val="142248"/>
            </a:solidFill>
            <a:prstDash val="solid"/>
            <a:round/>
            <a:headEnd type="none" w="med" len="med"/>
            <a:tailEnd type="none" w="med" len="med"/>
          </a:ln>
        </p:spPr>
      </p:cxnSp>
      <p:cxnSp>
        <p:nvCxnSpPr>
          <p:cNvPr id="225" name="Shape 225"/>
          <p:cNvCxnSpPr/>
          <p:nvPr/>
        </p:nvCxnSpPr>
        <p:spPr>
          <a:xfrm>
            <a:off x="1947011" y="3434250"/>
            <a:ext cx="403625" cy="1"/>
          </a:xfrm>
          <a:prstGeom prst="straightConnector1">
            <a:avLst/>
          </a:prstGeom>
          <a:noFill/>
          <a:ln w="25400" cap="flat" cmpd="sng">
            <a:solidFill>
              <a:srgbClr val="142248"/>
            </a:solidFill>
            <a:prstDash val="solid"/>
            <a:round/>
            <a:headEnd type="none" w="med" len="med"/>
            <a:tailEnd type="none" w="med" len="med"/>
          </a:ln>
        </p:spPr>
      </p:cxnSp>
      <p:cxnSp>
        <p:nvCxnSpPr>
          <p:cNvPr id="226" name="Shape 226"/>
          <p:cNvCxnSpPr/>
          <p:nvPr/>
        </p:nvCxnSpPr>
        <p:spPr>
          <a:xfrm>
            <a:off x="1947000" y="4436739"/>
            <a:ext cx="398825" cy="0"/>
          </a:xfrm>
          <a:prstGeom prst="straightConnector1">
            <a:avLst/>
          </a:prstGeom>
          <a:noFill/>
          <a:ln w="25400" cap="flat" cmpd="sng">
            <a:solidFill>
              <a:srgbClr val="142248"/>
            </a:solidFill>
            <a:prstDash val="solid"/>
            <a:round/>
            <a:headEnd type="none" w="med" len="med"/>
            <a:tailEnd type="none" w="med" len="med"/>
          </a:ln>
        </p:spPr>
      </p:cxnSp>
      <p:sp>
        <p:nvSpPr>
          <p:cNvPr id="227" name="Shape 227"/>
          <p:cNvSpPr/>
          <p:nvPr/>
        </p:nvSpPr>
        <p:spPr>
          <a:xfrm>
            <a:off x="4473289" y="1775236"/>
            <a:ext cx="205499" cy="205499"/>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p>
        </p:txBody>
      </p:sp>
      <p:sp>
        <p:nvSpPr>
          <p:cNvPr id="228" name="Shape 228"/>
          <p:cNvSpPr/>
          <p:nvPr/>
        </p:nvSpPr>
        <p:spPr>
          <a:xfrm>
            <a:off x="4473289" y="2743079"/>
            <a:ext cx="205499" cy="205499"/>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p>
        </p:txBody>
      </p:sp>
      <p:sp>
        <p:nvSpPr>
          <p:cNvPr id="229" name="Shape 229"/>
          <p:cNvSpPr/>
          <p:nvPr/>
        </p:nvSpPr>
        <p:spPr>
          <a:xfrm>
            <a:off x="4473289" y="3719388"/>
            <a:ext cx="205499" cy="205499"/>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p>
        </p:txBody>
      </p:sp>
      <p:sp>
        <p:nvSpPr>
          <p:cNvPr id="230" name="Shape 230"/>
          <p:cNvSpPr/>
          <p:nvPr/>
        </p:nvSpPr>
        <p:spPr>
          <a:xfrm>
            <a:off x="4473302" y="4890414"/>
            <a:ext cx="205499" cy="205499"/>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rgbClr val="000000"/>
              </a:buClr>
            </a:pPr>
            <a:endParaRPr/>
          </a:p>
        </p:txBody>
      </p:sp>
      <p:cxnSp>
        <p:nvCxnSpPr>
          <p:cNvPr id="231" name="Shape 231"/>
          <p:cNvCxnSpPr/>
          <p:nvPr/>
        </p:nvCxnSpPr>
        <p:spPr>
          <a:xfrm flipH="1" flipV="1">
            <a:off x="7158138" y="1368918"/>
            <a:ext cx="350389" cy="2880"/>
          </a:xfrm>
          <a:prstGeom prst="straightConnector1">
            <a:avLst/>
          </a:prstGeom>
          <a:noFill/>
          <a:ln w="25400" cap="flat" cmpd="sng">
            <a:solidFill>
              <a:srgbClr val="142248"/>
            </a:solidFill>
            <a:prstDash val="solid"/>
            <a:round/>
            <a:headEnd type="none" w="med" len="med"/>
            <a:tailEnd type="none" w="med" len="med"/>
          </a:ln>
        </p:spPr>
      </p:cxnSp>
      <p:cxnSp>
        <p:nvCxnSpPr>
          <p:cNvPr id="232" name="Shape 232"/>
          <p:cNvCxnSpPr/>
          <p:nvPr/>
        </p:nvCxnSpPr>
        <p:spPr>
          <a:xfrm flipH="1">
            <a:off x="7158138" y="2388524"/>
            <a:ext cx="350389" cy="0"/>
          </a:xfrm>
          <a:prstGeom prst="straightConnector1">
            <a:avLst/>
          </a:prstGeom>
          <a:noFill/>
          <a:ln w="25400" cap="flat" cmpd="sng">
            <a:solidFill>
              <a:srgbClr val="142248"/>
            </a:solidFill>
            <a:prstDash val="solid"/>
            <a:round/>
            <a:headEnd type="none" w="med" len="med"/>
            <a:tailEnd type="none" w="med" len="med"/>
          </a:ln>
        </p:spPr>
      </p:cxnSp>
      <p:cxnSp>
        <p:nvCxnSpPr>
          <p:cNvPr id="233" name="Shape 233"/>
          <p:cNvCxnSpPr>
            <a:endCxn id="217" idx="3"/>
          </p:cNvCxnSpPr>
          <p:nvPr/>
        </p:nvCxnSpPr>
        <p:spPr>
          <a:xfrm flipH="1">
            <a:off x="7158125" y="4415574"/>
            <a:ext cx="363613" cy="0"/>
          </a:xfrm>
          <a:prstGeom prst="straightConnector1">
            <a:avLst/>
          </a:prstGeom>
          <a:noFill/>
          <a:ln w="25400" cap="flat" cmpd="sng">
            <a:solidFill>
              <a:srgbClr val="142248"/>
            </a:solidFill>
            <a:prstDash val="solid"/>
            <a:round/>
            <a:headEnd type="none" w="med" len="med"/>
            <a:tailEnd type="none" w="med" len="med"/>
          </a:ln>
        </p:spPr>
      </p:cxnSp>
      <p:cxnSp>
        <p:nvCxnSpPr>
          <p:cNvPr id="234" name="Shape 234"/>
          <p:cNvCxnSpPr/>
          <p:nvPr/>
        </p:nvCxnSpPr>
        <p:spPr>
          <a:xfrm flipH="1">
            <a:off x="7158136" y="5460101"/>
            <a:ext cx="350391" cy="0"/>
          </a:xfrm>
          <a:prstGeom prst="straightConnector1">
            <a:avLst/>
          </a:prstGeom>
          <a:noFill/>
          <a:ln w="25400" cap="flat" cmpd="sng">
            <a:solidFill>
              <a:srgbClr val="142248"/>
            </a:solidFill>
            <a:prstDash val="solid"/>
            <a:round/>
            <a:headEnd type="none" w="med" len="med"/>
            <a:tailEnd type="none" w="med" len="med"/>
          </a:ln>
        </p:spPr>
      </p:cxnSp>
      <p:sp>
        <p:nvSpPr>
          <p:cNvPr id="33" name="Shape 219"/>
          <p:cNvSpPr txBox="1"/>
          <p:nvPr/>
        </p:nvSpPr>
        <p:spPr>
          <a:xfrm>
            <a:off x="2545061" y="6087950"/>
            <a:ext cx="1434135"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Discovery </a:t>
            </a:r>
          </a:p>
          <a:p>
            <a:pPr algn="ctr">
              <a:buClr>
                <a:srgbClr val="000000"/>
              </a:buClr>
              <a:buSzPct val="25000"/>
            </a:pPr>
            <a:r>
              <a:rPr lang="en-US" sz="1200" b="1" dirty="0"/>
              <a:t>Environment</a:t>
            </a:r>
          </a:p>
        </p:txBody>
      </p:sp>
      <p:sp>
        <p:nvSpPr>
          <p:cNvPr id="34" name="Shape 220"/>
          <p:cNvSpPr txBox="1"/>
          <p:nvPr/>
        </p:nvSpPr>
        <p:spPr>
          <a:xfrm>
            <a:off x="4024660" y="6086294"/>
            <a:ext cx="1117783" cy="318600"/>
          </a:xfrm>
          <a:prstGeom prst="rect">
            <a:avLst/>
          </a:prstGeom>
          <a:noFill/>
          <a:ln>
            <a:noFill/>
          </a:ln>
        </p:spPr>
        <p:txBody>
          <a:bodyPr lIns="91395" tIns="91395" rIns="91395" bIns="91395" anchor="t" anchorCtr="0">
            <a:noAutofit/>
          </a:bodyPr>
          <a:lstStyle/>
          <a:p>
            <a:pPr>
              <a:buClr>
                <a:srgbClr val="000000"/>
              </a:buClr>
              <a:buSzPct val="25000"/>
            </a:pPr>
            <a:r>
              <a:rPr lang="en-US" sz="1200" b="1" dirty="0"/>
              <a:t>Atmosphere</a:t>
            </a:r>
          </a:p>
        </p:txBody>
      </p:sp>
      <p:sp>
        <p:nvSpPr>
          <p:cNvPr id="35" name="Shape 236"/>
          <p:cNvSpPr txBox="1"/>
          <p:nvPr/>
        </p:nvSpPr>
        <p:spPr>
          <a:xfrm>
            <a:off x="3849202" y="6383702"/>
            <a:ext cx="1468696" cy="474298"/>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 New additions</a:t>
            </a:r>
          </a:p>
        </p:txBody>
      </p:sp>
      <p:sp>
        <p:nvSpPr>
          <p:cNvPr id="36" name="Shape 237"/>
          <p:cNvSpPr/>
          <p:nvPr/>
        </p:nvSpPr>
        <p:spPr>
          <a:xfrm>
            <a:off x="2957077" y="6027817"/>
            <a:ext cx="582360" cy="101296"/>
          </a:xfrm>
          <a:prstGeom prst="rect">
            <a:avLst/>
          </a:prstGeom>
          <a:solidFill>
            <a:srgbClr val="ED6D23"/>
          </a:solidFill>
          <a:ln>
            <a:noFill/>
          </a:ln>
        </p:spPr>
        <p:txBody>
          <a:bodyPr lIns="91395" tIns="45686" rIns="91395" bIns="45686" anchor="ctr" anchorCtr="0">
            <a:noAutofit/>
          </a:bodyPr>
          <a:lstStyle/>
          <a:p>
            <a:pPr algn="ctr">
              <a:buClr>
                <a:srgbClr val="000000"/>
              </a:buClr>
            </a:pPr>
            <a:endParaRPr>
              <a:solidFill>
                <a:srgbClr val="ED6D23"/>
              </a:solidFill>
            </a:endParaRPr>
          </a:p>
        </p:txBody>
      </p:sp>
      <p:sp>
        <p:nvSpPr>
          <p:cNvPr id="37" name="Shape 238"/>
          <p:cNvSpPr/>
          <p:nvPr/>
        </p:nvSpPr>
        <p:spPr>
          <a:xfrm>
            <a:off x="4296182" y="6026855"/>
            <a:ext cx="574739" cy="101296"/>
          </a:xfrm>
          <a:prstGeom prst="rect">
            <a:avLst/>
          </a:prstGeom>
          <a:solidFill>
            <a:srgbClr val="0971AB"/>
          </a:solidFill>
          <a:ln>
            <a:noFill/>
          </a:ln>
        </p:spPr>
        <p:txBody>
          <a:bodyPr lIns="91395" tIns="45686" rIns="91395" bIns="45686" anchor="ctr" anchorCtr="0">
            <a:noAutofit/>
          </a:bodyPr>
          <a:lstStyle/>
          <a:p>
            <a:pPr algn="ctr">
              <a:buClr>
                <a:srgbClr val="000000"/>
              </a:buClr>
            </a:pPr>
            <a:endParaRPr>
              <a:solidFill>
                <a:schemeClr val="lt1"/>
              </a:solidFill>
            </a:endParaRPr>
          </a:p>
        </p:txBody>
      </p:sp>
      <p:sp>
        <p:nvSpPr>
          <p:cNvPr id="38" name="Shape 239"/>
          <p:cNvSpPr txBox="1"/>
          <p:nvPr/>
        </p:nvSpPr>
        <p:spPr>
          <a:xfrm>
            <a:off x="5325021" y="6086294"/>
            <a:ext cx="1117783"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Both </a:t>
            </a:r>
          </a:p>
          <a:p>
            <a:pPr algn="ctr">
              <a:buClr>
                <a:srgbClr val="000000"/>
              </a:buClr>
              <a:buSzPct val="25000"/>
            </a:pPr>
            <a:r>
              <a:rPr lang="en-US" sz="1200" b="1" dirty="0"/>
              <a:t>(DE &amp; </a:t>
            </a:r>
            <a:r>
              <a:rPr lang="en-US" sz="1200" b="1" dirty="0" err="1"/>
              <a:t>Atmo</a:t>
            </a:r>
            <a:r>
              <a:rPr lang="en-US" sz="1200" b="1" dirty="0"/>
              <a:t>)</a:t>
            </a:r>
          </a:p>
        </p:txBody>
      </p:sp>
      <p:sp>
        <p:nvSpPr>
          <p:cNvPr id="39" name="Shape 240"/>
          <p:cNvSpPr/>
          <p:nvPr/>
        </p:nvSpPr>
        <p:spPr>
          <a:xfrm>
            <a:off x="5566924" y="6026855"/>
            <a:ext cx="574739" cy="101296"/>
          </a:xfrm>
          <a:prstGeom prst="rect">
            <a:avLst/>
          </a:prstGeom>
          <a:solidFill>
            <a:srgbClr val="AA2173"/>
          </a:solidFill>
          <a:ln>
            <a:noFill/>
          </a:ln>
        </p:spPr>
        <p:txBody>
          <a:bodyPr lIns="91395" tIns="45686" rIns="91395" bIns="45686" anchor="ctr" anchorCtr="0">
            <a:noAutofit/>
          </a:bodyPr>
          <a:lstStyle/>
          <a:p>
            <a:pPr algn="ctr">
              <a:buClr>
                <a:srgbClr val="000000"/>
              </a:buClr>
            </a:pPr>
            <a:endParaRPr>
              <a:solidFill>
                <a:schemeClr val="l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cxnSp>
        <p:nvCxnSpPr>
          <p:cNvPr id="42" name="Shape 246"/>
          <p:cNvCxnSpPr/>
          <p:nvPr/>
        </p:nvCxnSpPr>
        <p:spPr>
          <a:xfrm>
            <a:off x="1466142" y="2614734"/>
            <a:ext cx="392100" cy="0"/>
          </a:xfrm>
          <a:prstGeom prst="straightConnector1">
            <a:avLst/>
          </a:prstGeom>
          <a:noFill/>
          <a:ln w="28575" cap="flat" cmpd="sng">
            <a:solidFill>
              <a:srgbClr val="142248"/>
            </a:solidFill>
            <a:prstDash val="solid"/>
            <a:round/>
            <a:headEnd type="none" w="med" len="med"/>
            <a:tailEnd type="none" w="med" len="med"/>
          </a:ln>
        </p:spPr>
      </p:cxnSp>
      <p:cxnSp>
        <p:nvCxnSpPr>
          <p:cNvPr id="246" name="Shape 246"/>
          <p:cNvCxnSpPr/>
          <p:nvPr/>
        </p:nvCxnSpPr>
        <p:spPr>
          <a:xfrm>
            <a:off x="1083720" y="3798675"/>
            <a:ext cx="392100" cy="0"/>
          </a:xfrm>
          <a:prstGeom prst="straightConnector1">
            <a:avLst/>
          </a:prstGeom>
          <a:noFill/>
          <a:ln w="28575" cap="flat" cmpd="sng">
            <a:solidFill>
              <a:srgbClr val="142248"/>
            </a:solidFill>
            <a:prstDash val="solid"/>
            <a:round/>
            <a:headEnd type="none" w="med" len="med"/>
            <a:tailEnd type="none" w="med" len="med"/>
          </a:ln>
        </p:spPr>
      </p:cxnSp>
      <p:cxnSp>
        <p:nvCxnSpPr>
          <p:cNvPr id="248" name="Shape 248"/>
          <p:cNvCxnSpPr/>
          <p:nvPr/>
        </p:nvCxnSpPr>
        <p:spPr>
          <a:xfrm>
            <a:off x="1464876" y="5185736"/>
            <a:ext cx="233099" cy="0"/>
          </a:xfrm>
          <a:prstGeom prst="straightConnector1">
            <a:avLst/>
          </a:prstGeom>
          <a:noFill/>
          <a:ln w="28575" cap="flat" cmpd="sng">
            <a:solidFill>
              <a:srgbClr val="142248"/>
            </a:solidFill>
            <a:prstDash val="solid"/>
            <a:round/>
            <a:headEnd type="none" w="med" len="med"/>
            <a:tailEnd type="none" w="med" len="med"/>
          </a:ln>
        </p:spPr>
      </p:cxnSp>
      <p:cxnSp>
        <p:nvCxnSpPr>
          <p:cNvPr id="249" name="Shape 249"/>
          <p:cNvCxnSpPr/>
          <p:nvPr/>
        </p:nvCxnSpPr>
        <p:spPr>
          <a:xfrm>
            <a:off x="1470375" y="2599746"/>
            <a:ext cx="0" cy="2597100"/>
          </a:xfrm>
          <a:prstGeom prst="straightConnector1">
            <a:avLst/>
          </a:prstGeom>
          <a:noFill/>
          <a:ln w="28575" cap="flat" cmpd="sng">
            <a:solidFill>
              <a:srgbClr val="142248"/>
            </a:solidFill>
            <a:prstDash val="solid"/>
            <a:round/>
            <a:headEnd type="none" w="med" len="med"/>
            <a:tailEnd type="none" w="med" len="med"/>
          </a:ln>
        </p:spPr>
      </p:cxnSp>
      <p:sp>
        <p:nvSpPr>
          <p:cNvPr id="250" name="Shape 250"/>
          <p:cNvSpPr txBox="1"/>
          <p:nvPr/>
        </p:nvSpPr>
        <p:spPr>
          <a:xfrm>
            <a:off x="1706940" y="1960144"/>
            <a:ext cx="7348500" cy="639600"/>
          </a:xfrm>
          <a:prstGeom prst="rect">
            <a:avLst/>
          </a:prstGeom>
          <a:solidFill>
            <a:srgbClr val="EFEFEF"/>
          </a:solidFill>
          <a:ln>
            <a:noFill/>
          </a:ln>
        </p:spPr>
        <p:txBody>
          <a:bodyPr lIns="156400" tIns="156400" rIns="156400" bIns="156400" anchor="ctr" anchorCtr="0">
            <a:noAutofit/>
          </a:bodyPr>
          <a:lstStyle/>
          <a:p>
            <a:pPr algn="ctr">
              <a:lnSpc>
                <a:spcPct val="90000"/>
              </a:lnSpc>
              <a:buClr>
                <a:schemeClr val="dk1"/>
              </a:buClr>
              <a:buSzPct val="25000"/>
            </a:pPr>
            <a:r>
              <a:rPr lang="en-US" sz="2200" b="1" dirty="0" err="1">
                <a:latin typeface="+mn-lt"/>
                <a:ea typeface="Calibri"/>
                <a:cs typeface="Calibri"/>
                <a:sym typeface="Calibri"/>
              </a:rPr>
              <a:t>HTProcess</a:t>
            </a:r>
            <a:r>
              <a:rPr lang="en-US" sz="2200" b="1" dirty="0">
                <a:latin typeface="+mn-lt"/>
                <a:ea typeface="Calibri"/>
                <a:cs typeface="Calibri"/>
                <a:sym typeface="Calibri"/>
              </a:rPr>
              <a:t> Read Cleanup Workflow</a:t>
            </a:r>
          </a:p>
        </p:txBody>
      </p:sp>
      <p:sp>
        <p:nvSpPr>
          <p:cNvPr id="251" name="Shape 251"/>
          <p:cNvSpPr/>
          <p:nvPr/>
        </p:nvSpPr>
        <p:spPr>
          <a:xfrm>
            <a:off x="1707835" y="2600660"/>
            <a:ext cx="1469400" cy="544800"/>
          </a:xfrm>
          <a:prstGeom prst="rect">
            <a:avLst/>
          </a:prstGeom>
          <a:solidFill>
            <a:srgbClr val="CFD7E7">
              <a:alpha val="89019"/>
            </a:srgbClr>
          </a:solidFill>
          <a:ln w="9525" cap="flat" cmpd="sng">
            <a:solidFill>
              <a:srgbClr val="CFD7E7">
                <a:alpha val="89019"/>
              </a:srgbClr>
            </a:solidFill>
            <a:prstDash val="solid"/>
            <a:round/>
            <a:headEnd type="none" w="med" len="med"/>
            <a:tailEnd type="none" w="med" len="med"/>
          </a:ln>
        </p:spPr>
        <p:txBody>
          <a:bodyPr lIns="91395" tIns="91395" rIns="91395" bIns="91395" anchor="ctr" anchorCtr="0">
            <a:noAutofit/>
          </a:bodyPr>
          <a:lstStyle/>
          <a:p>
            <a:pPr>
              <a:buClr>
                <a:schemeClr val="dk1"/>
              </a:buClr>
            </a:pPr>
            <a:endParaRPr sz="1800">
              <a:solidFill>
                <a:schemeClr val="dk1"/>
              </a:solidFill>
              <a:latin typeface="+mn-lt"/>
              <a:ea typeface="Calibri"/>
              <a:cs typeface="Calibri"/>
              <a:sym typeface="Calibri"/>
            </a:endParaRPr>
          </a:p>
        </p:txBody>
      </p:sp>
      <p:sp>
        <p:nvSpPr>
          <p:cNvPr id="252" name="Shape 252"/>
          <p:cNvSpPr txBox="1"/>
          <p:nvPr/>
        </p:nvSpPr>
        <p:spPr>
          <a:xfrm>
            <a:off x="1712068" y="2596427"/>
            <a:ext cx="1469400" cy="544800"/>
          </a:xfrm>
          <a:prstGeom prst="rect">
            <a:avLst/>
          </a:prstGeom>
          <a:solidFill>
            <a:srgbClr val="EFEFEF"/>
          </a:solidFill>
          <a:ln>
            <a:noFill/>
          </a:ln>
        </p:spPr>
        <p:txBody>
          <a:bodyPr lIns="99518" tIns="17769" rIns="99518" bIns="17769" anchor="ctr" anchorCtr="0">
            <a:noAutofit/>
          </a:bodyPr>
          <a:lstStyle/>
          <a:p>
            <a:pPr algn="ctr">
              <a:lnSpc>
                <a:spcPct val="90000"/>
              </a:lnSpc>
              <a:buClr>
                <a:schemeClr val="dk1"/>
              </a:buClr>
              <a:buSzPct val="25000"/>
            </a:pPr>
            <a:r>
              <a:rPr lang="en-US" sz="1800" b="1" dirty="0" err="1">
                <a:solidFill>
                  <a:srgbClr val="ED6D23"/>
                </a:solidFill>
                <a:latin typeface="+mn-lt"/>
                <a:ea typeface="Calibri"/>
                <a:cs typeface="Calibri"/>
                <a:sym typeface="Calibri"/>
              </a:rPr>
              <a:t>FastQC</a:t>
            </a:r>
            <a:endParaRPr lang="en-US" sz="1800" b="1" dirty="0">
              <a:solidFill>
                <a:srgbClr val="ED6D23"/>
              </a:solidFill>
              <a:latin typeface="+mn-lt"/>
              <a:ea typeface="Calibri"/>
              <a:cs typeface="Calibri"/>
              <a:sym typeface="Calibri"/>
            </a:endParaRPr>
          </a:p>
        </p:txBody>
      </p:sp>
      <p:sp>
        <p:nvSpPr>
          <p:cNvPr id="253" name="Shape 253"/>
          <p:cNvSpPr/>
          <p:nvPr/>
        </p:nvSpPr>
        <p:spPr>
          <a:xfrm>
            <a:off x="3177175" y="2600660"/>
            <a:ext cx="1469400" cy="544800"/>
          </a:xfrm>
          <a:prstGeom prst="rect">
            <a:avLst/>
          </a:prstGeom>
          <a:solidFill>
            <a:srgbClr val="CFD7E7">
              <a:alpha val="89019"/>
            </a:srgbClr>
          </a:solidFill>
          <a:ln w="9525" cap="flat" cmpd="sng">
            <a:solidFill>
              <a:srgbClr val="CFD7E7">
                <a:alpha val="89019"/>
              </a:srgbClr>
            </a:solidFill>
            <a:prstDash val="solid"/>
            <a:round/>
            <a:headEnd type="none" w="med" len="med"/>
            <a:tailEnd type="none" w="med" len="med"/>
          </a:ln>
        </p:spPr>
        <p:txBody>
          <a:bodyPr lIns="91395" tIns="91395" rIns="91395" bIns="91395" anchor="ctr" anchorCtr="0">
            <a:noAutofit/>
          </a:bodyPr>
          <a:lstStyle/>
          <a:p>
            <a:pPr>
              <a:buClr>
                <a:schemeClr val="dk1"/>
              </a:buClr>
            </a:pPr>
            <a:endParaRPr sz="1800">
              <a:solidFill>
                <a:schemeClr val="dk1"/>
              </a:solidFill>
              <a:latin typeface="+mn-lt"/>
              <a:ea typeface="Calibri"/>
              <a:cs typeface="Calibri"/>
              <a:sym typeface="Calibri"/>
            </a:endParaRPr>
          </a:p>
        </p:txBody>
      </p:sp>
      <p:sp>
        <p:nvSpPr>
          <p:cNvPr id="254" name="Shape 254"/>
          <p:cNvSpPr txBox="1"/>
          <p:nvPr/>
        </p:nvSpPr>
        <p:spPr>
          <a:xfrm>
            <a:off x="3168709" y="2592194"/>
            <a:ext cx="1469400" cy="544800"/>
          </a:xfrm>
          <a:prstGeom prst="rect">
            <a:avLst/>
          </a:prstGeom>
          <a:solidFill>
            <a:srgbClr val="EFEFEF"/>
          </a:solidFill>
          <a:ln>
            <a:noFill/>
          </a:ln>
        </p:spPr>
        <p:txBody>
          <a:bodyPr lIns="142179" tIns="25392" rIns="142179" bIns="25392" anchor="ctr" anchorCtr="0">
            <a:noAutofit/>
          </a:bodyPr>
          <a:lstStyle/>
          <a:p>
            <a:pPr algn="ctr">
              <a:lnSpc>
                <a:spcPct val="90000"/>
              </a:lnSpc>
              <a:buClr>
                <a:srgbClr val="000000"/>
              </a:buClr>
            </a:pPr>
            <a:endParaRPr sz="2000">
              <a:solidFill>
                <a:schemeClr val="dk1"/>
              </a:solidFill>
              <a:latin typeface="+mn-lt"/>
              <a:ea typeface="Calibri"/>
              <a:cs typeface="Calibri"/>
              <a:sym typeface="Calibri"/>
            </a:endParaRPr>
          </a:p>
        </p:txBody>
      </p:sp>
      <p:sp>
        <p:nvSpPr>
          <p:cNvPr id="255" name="Shape 255"/>
          <p:cNvSpPr/>
          <p:nvPr/>
        </p:nvSpPr>
        <p:spPr>
          <a:xfrm>
            <a:off x="4646514" y="2600660"/>
            <a:ext cx="1469400" cy="544800"/>
          </a:xfrm>
          <a:prstGeom prst="rect">
            <a:avLst/>
          </a:prstGeom>
          <a:solidFill>
            <a:srgbClr val="CFD7E7">
              <a:alpha val="89019"/>
            </a:srgbClr>
          </a:solidFill>
          <a:ln w="9525" cap="flat" cmpd="sng">
            <a:solidFill>
              <a:srgbClr val="CFD7E7">
                <a:alpha val="89019"/>
              </a:srgbClr>
            </a:solidFill>
            <a:prstDash val="solid"/>
            <a:round/>
            <a:headEnd type="none" w="med" len="med"/>
            <a:tailEnd type="none" w="med" len="med"/>
          </a:ln>
        </p:spPr>
        <p:txBody>
          <a:bodyPr lIns="91395" tIns="91395" rIns="91395" bIns="91395" anchor="ctr" anchorCtr="0">
            <a:noAutofit/>
          </a:bodyPr>
          <a:lstStyle/>
          <a:p>
            <a:pPr>
              <a:buClr>
                <a:schemeClr val="dk1"/>
              </a:buClr>
            </a:pPr>
            <a:endParaRPr sz="1800">
              <a:solidFill>
                <a:schemeClr val="dk1"/>
              </a:solidFill>
              <a:latin typeface="+mn-lt"/>
              <a:ea typeface="Calibri"/>
              <a:cs typeface="Calibri"/>
              <a:sym typeface="Calibri"/>
            </a:endParaRPr>
          </a:p>
        </p:txBody>
      </p:sp>
      <p:sp>
        <p:nvSpPr>
          <p:cNvPr id="256" name="Shape 256"/>
          <p:cNvSpPr txBox="1"/>
          <p:nvPr/>
        </p:nvSpPr>
        <p:spPr>
          <a:xfrm>
            <a:off x="4434107" y="2592194"/>
            <a:ext cx="1730113" cy="544800"/>
          </a:xfrm>
          <a:prstGeom prst="rect">
            <a:avLst/>
          </a:prstGeom>
          <a:solidFill>
            <a:srgbClr val="EFEFEF"/>
          </a:solidFill>
          <a:ln>
            <a:noFill/>
          </a:ln>
        </p:spPr>
        <p:txBody>
          <a:bodyPr lIns="99518" tIns="17769" rIns="99518" bIns="17769" anchor="ctr" anchorCtr="0">
            <a:noAutofit/>
          </a:bodyPr>
          <a:lstStyle/>
          <a:p>
            <a:pPr algn="ctr">
              <a:lnSpc>
                <a:spcPct val="90000"/>
              </a:lnSpc>
              <a:buClr>
                <a:schemeClr val="dk1"/>
              </a:buClr>
              <a:buSzPct val="25000"/>
            </a:pPr>
            <a:r>
              <a:rPr lang="en-US" sz="1800" b="1" dirty="0" err="1">
                <a:solidFill>
                  <a:srgbClr val="ED6D23"/>
                </a:solidFill>
                <a:latin typeface="+mn-lt"/>
                <a:ea typeface="Calibri"/>
                <a:cs typeface="Calibri"/>
                <a:sym typeface="Calibri"/>
              </a:rPr>
              <a:t>Trimmomatic</a:t>
            </a:r>
            <a:endParaRPr lang="en-US" sz="1800" b="1" dirty="0">
              <a:solidFill>
                <a:srgbClr val="ED6D23"/>
              </a:solidFill>
              <a:latin typeface="+mn-lt"/>
              <a:ea typeface="Calibri"/>
              <a:cs typeface="Calibri"/>
              <a:sym typeface="Calibri"/>
            </a:endParaRPr>
          </a:p>
        </p:txBody>
      </p:sp>
      <p:sp>
        <p:nvSpPr>
          <p:cNvPr id="257" name="Shape 257"/>
          <p:cNvSpPr/>
          <p:nvPr/>
        </p:nvSpPr>
        <p:spPr>
          <a:xfrm>
            <a:off x="6115853" y="2600660"/>
            <a:ext cx="1469400" cy="544800"/>
          </a:xfrm>
          <a:prstGeom prst="rect">
            <a:avLst/>
          </a:prstGeom>
          <a:solidFill>
            <a:srgbClr val="CFD7E7">
              <a:alpha val="89019"/>
            </a:srgbClr>
          </a:solidFill>
          <a:ln w="9525" cap="flat" cmpd="sng">
            <a:solidFill>
              <a:srgbClr val="CFD7E7">
                <a:alpha val="89019"/>
              </a:srgbClr>
            </a:solidFill>
            <a:prstDash val="solid"/>
            <a:round/>
            <a:headEnd type="none" w="med" len="med"/>
            <a:tailEnd type="none" w="med" len="med"/>
          </a:ln>
        </p:spPr>
        <p:txBody>
          <a:bodyPr lIns="91395" tIns="91395" rIns="91395" bIns="91395" anchor="ctr" anchorCtr="0">
            <a:noAutofit/>
          </a:bodyPr>
          <a:lstStyle/>
          <a:p>
            <a:pPr>
              <a:buClr>
                <a:schemeClr val="dk1"/>
              </a:buClr>
            </a:pPr>
            <a:endParaRPr sz="1800">
              <a:solidFill>
                <a:schemeClr val="dk1"/>
              </a:solidFill>
              <a:latin typeface="+mn-lt"/>
              <a:ea typeface="Calibri"/>
              <a:cs typeface="Calibri"/>
              <a:sym typeface="Calibri"/>
            </a:endParaRPr>
          </a:p>
        </p:txBody>
      </p:sp>
      <p:sp>
        <p:nvSpPr>
          <p:cNvPr id="258" name="Shape 258"/>
          <p:cNvSpPr txBox="1"/>
          <p:nvPr/>
        </p:nvSpPr>
        <p:spPr>
          <a:xfrm>
            <a:off x="6107387" y="2592194"/>
            <a:ext cx="1469400" cy="544800"/>
          </a:xfrm>
          <a:prstGeom prst="rect">
            <a:avLst/>
          </a:prstGeom>
          <a:solidFill>
            <a:srgbClr val="EFEFEF"/>
          </a:solidFill>
          <a:ln>
            <a:noFill/>
          </a:ln>
        </p:spPr>
        <p:txBody>
          <a:bodyPr lIns="142179" tIns="25392" rIns="142179" bIns="25392" anchor="ctr" anchorCtr="0">
            <a:noAutofit/>
          </a:bodyPr>
          <a:lstStyle/>
          <a:p>
            <a:pPr algn="ctr">
              <a:lnSpc>
                <a:spcPct val="90000"/>
              </a:lnSpc>
              <a:buClr>
                <a:schemeClr val="dk1"/>
              </a:buClr>
            </a:pPr>
            <a:endParaRPr sz="2000">
              <a:solidFill>
                <a:schemeClr val="dk1"/>
              </a:solidFill>
              <a:latin typeface="+mn-lt"/>
              <a:ea typeface="Calibri"/>
              <a:cs typeface="Calibri"/>
              <a:sym typeface="Calibri"/>
            </a:endParaRPr>
          </a:p>
        </p:txBody>
      </p:sp>
      <p:sp>
        <p:nvSpPr>
          <p:cNvPr id="259" name="Shape 259"/>
          <p:cNvSpPr/>
          <p:nvPr/>
        </p:nvSpPr>
        <p:spPr>
          <a:xfrm>
            <a:off x="7585192" y="2600660"/>
            <a:ext cx="1469400" cy="544800"/>
          </a:xfrm>
          <a:prstGeom prst="rect">
            <a:avLst/>
          </a:prstGeom>
          <a:solidFill>
            <a:srgbClr val="CFD7E7">
              <a:alpha val="89019"/>
            </a:srgbClr>
          </a:solidFill>
          <a:ln w="9525" cap="flat" cmpd="sng">
            <a:solidFill>
              <a:srgbClr val="CFD7E7">
                <a:alpha val="89019"/>
              </a:srgbClr>
            </a:solidFill>
            <a:prstDash val="solid"/>
            <a:round/>
            <a:headEnd type="none" w="med" len="med"/>
            <a:tailEnd type="none" w="med" len="med"/>
          </a:ln>
        </p:spPr>
        <p:txBody>
          <a:bodyPr lIns="91395" tIns="91395" rIns="91395" bIns="91395" anchor="ctr" anchorCtr="0">
            <a:noAutofit/>
          </a:bodyPr>
          <a:lstStyle/>
          <a:p>
            <a:pPr>
              <a:buClr>
                <a:schemeClr val="dk1"/>
              </a:buClr>
            </a:pPr>
            <a:endParaRPr sz="1800">
              <a:solidFill>
                <a:schemeClr val="dk1"/>
              </a:solidFill>
              <a:latin typeface="+mn-lt"/>
              <a:ea typeface="Calibri"/>
              <a:cs typeface="Calibri"/>
              <a:sym typeface="Calibri"/>
            </a:endParaRPr>
          </a:p>
        </p:txBody>
      </p:sp>
      <p:sp>
        <p:nvSpPr>
          <p:cNvPr id="260" name="Shape 260"/>
          <p:cNvSpPr txBox="1"/>
          <p:nvPr/>
        </p:nvSpPr>
        <p:spPr>
          <a:xfrm>
            <a:off x="7576726" y="2592194"/>
            <a:ext cx="1469400" cy="544800"/>
          </a:xfrm>
          <a:prstGeom prst="rect">
            <a:avLst/>
          </a:prstGeom>
          <a:solidFill>
            <a:srgbClr val="EFEFEF"/>
          </a:solidFill>
          <a:ln>
            <a:noFill/>
          </a:ln>
        </p:spPr>
        <p:txBody>
          <a:bodyPr lIns="99518" tIns="17769" rIns="99518" bIns="17769" anchor="ctr" anchorCtr="0">
            <a:noAutofit/>
          </a:bodyPr>
          <a:lstStyle/>
          <a:p>
            <a:pPr algn="ctr">
              <a:lnSpc>
                <a:spcPct val="90000"/>
              </a:lnSpc>
              <a:buClr>
                <a:schemeClr val="dk1"/>
              </a:buClr>
              <a:buSzPct val="25000"/>
            </a:pPr>
            <a:r>
              <a:rPr lang="en-US" sz="1800" b="1" dirty="0" err="1">
                <a:solidFill>
                  <a:srgbClr val="ED6D23"/>
                </a:solidFill>
                <a:latin typeface="+mn-lt"/>
                <a:ea typeface="Calibri"/>
                <a:cs typeface="Calibri"/>
                <a:sym typeface="Calibri"/>
              </a:rPr>
              <a:t>FastQC</a:t>
            </a:r>
            <a:endParaRPr lang="en-US" sz="1800" b="1" dirty="0">
              <a:solidFill>
                <a:srgbClr val="ED6D23"/>
              </a:solidFill>
              <a:latin typeface="+mn-lt"/>
              <a:ea typeface="Calibri"/>
              <a:cs typeface="Calibri"/>
              <a:sym typeface="Calibri"/>
            </a:endParaRPr>
          </a:p>
        </p:txBody>
      </p:sp>
      <p:sp>
        <p:nvSpPr>
          <p:cNvPr id="261" name="Shape 261"/>
          <p:cNvSpPr txBox="1"/>
          <p:nvPr/>
        </p:nvSpPr>
        <p:spPr>
          <a:xfrm>
            <a:off x="73666" y="56697"/>
            <a:ext cx="9144000" cy="1200298"/>
          </a:xfrm>
          <a:prstGeom prst="rect">
            <a:avLst/>
          </a:prstGeom>
          <a:noFill/>
          <a:ln>
            <a:noFill/>
          </a:ln>
        </p:spPr>
        <p:txBody>
          <a:bodyPr lIns="91395" tIns="45686" rIns="91395" bIns="45686" anchor="t" anchorCtr="0">
            <a:noAutofit/>
          </a:bodyPr>
          <a:lstStyle/>
          <a:p>
            <a:pPr algn="ctr">
              <a:buClr>
                <a:srgbClr val="0098AA"/>
              </a:buClr>
              <a:buSzPct val="25000"/>
            </a:pPr>
            <a:r>
              <a:rPr lang="en-US" sz="3000" b="1" dirty="0">
                <a:latin typeface="+mn-lt"/>
                <a:ea typeface="Calibri"/>
                <a:cs typeface="Calibri"/>
                <a:sym typeface="Calibri"/>
              </a:rPr>
              <a:t>RNA-</a:t>
            </a:r>
            <a:r>
              <a:rPr lang="en-US" sz="3000" b="1" dirty="0" err="1">
                <a:latin typeface="+mn-lt"/>
                <a:ea typeface="Calibri"/>
                <a:cs typeface="Calibri"/>
                <a:sym typeface="Calibri"/>
              </a:rPr>
              <a:t>Seq</a:t>
            </a:r>
            <a:r>
              <a:rPr lang="en-US" sz="3000" b="1" dirty="0">
                <a:latin typeface="+mn-lt"/>
                <a:ea typeface="Calibri"/>
                <a:cs typeface="Calibri"/>
                <a:sym typeface="Calibri"/>
              </a:rPr>
              <a:t> 2: High Throughput Process Apps</a:t>
            </a:r>
            <a:r>
              <a:rPr lang="en-US" sz="3000" dirty="0">
                <a:latin typeface="+mn-lt"/>
                <a:ea typeface="Calibri"/>
                <a:cs typeface="Calibri"/>
                <a:sym typeface="Calibri"/>
              </a:rPr>
              <a:t> </a:t>
            </a:r>
          </a:p>
          <a:p>
            <a:pPr algn="ctr">
              <a:buClr>
                <a:srgbClr val="0098AA"/>
              </a:buClr>
              <a:buSzPct val="25000"/>
            </a:pPr>
            <a:r>
              <a:rPr lang="en-US" sz="2000" dirty="0">
                <a:latin typeface="+mn-lt"/>
                <a:ea typeface="Calibri"/>
                <a:cs typeface="Calibri"/>
                <a:sym typeface="Calibri"/>
              </a:rPr>
              <a:t>For handling large groups of data and easier workflow management. Files are managed as a group or library contained in a single directory.</a:t>
            </a:r>
          </a:p>
        </p:txBody>
      </p:sp>
      <p:sp>
        <p:nvSpPr>
          <p:cNvPr id="263" name="Shape 263"/>
          <p:cNvSpPr/>
          <p:nvPr/>
        </p:nvSpPr>
        <p:spPr>
          <a:xfrm>
            <a:off x="5136684" y="3438321"/>
            <a:ext cx="424199" cy="619200"/>
          </a:xfrm>
          <a:prstGeom prst="downArrow">
            <a:avLst>
              <a:gd name="adj1" fmla="val 50000"/>
              <a:gd name="adj2" fmla="val 50000"/>
            </a:avLst>
          </a:prstGeom>
          <a:solidFill>
            <a:srgbClr val="004471"/>
          </a:solidFill>
          <a:ln>
            <a:noFill/>
          </a:ln>
        </p:spPr>
        <p:txBody>
          <a:bodyPr lIns="91395" tIns="91395" rIns="91395" bIns="91395" anchor="ctr" anchorCtr="0">
            <a:noAutofit/>
          </a:bodyPr>
          <a:lstStyle/>
          <a:p>
            <a:pPr>
              <a:buClr>
                <a:schemeClr val="dk1"/>
              </a:buClr>
            </a:pPr>
            <a:endParaRPr sz="1800">
              <a:solidFill>
                <a:schemeClr val="dk1"/>
              </a:solidFill>
              <a:latin typeface="+mn-lt"/>
              <a:ea typeface="Calibri"/>
              <a:cs typeface="Calibri"/>
              <a:sym typeface="Calibri"/>
            </a:endParaRPr>
          </a:p>
        </p:txBody>
      </p:sp>
      <p:sp>
        <p:nvSpPr>
          <p:cNvPr id="264" name="Shape 264"/>
          <p:cNvSpPr/>
          <p:nvPr/>
        </p:nvSpPr>
        <p:spPr>
          <a:xfrm>
            <a:off x="3002282" y="2764925"/>
            <a:ext cx="1546859" cy="216298"/>
          </a:xfrm>
          <a:prstGeom prst="rightArrow">
            <a:avLst>
              <a:gd name="adj1" fmla="val 50000"/>
              <a:gd name="adj2" fmla="val 50000"/>
            </a:avLst>
          </a:prstGeom>
          <a:solidFill>
            <a:srgbClr val="004471"/>
          </a:solidFill>
          <a:ln>
            <a:noFill/>
          </a:ln>
        </p:spPr>
        <p:txBody>
          <a:bodyPr lIns="91395" tIns="91395" rIns="91395" bIns="91395" anchor="ctr" anchorCtr="0">
            <a:noAutofit/>
          </a:bodyPr>
          <a:lstStyle/>
          <a:p>
            <a:pPr>
              <a:buClr>
                <a:schemeClr val="dk1"/>
              </a:buClr>
            </a:pPr>
            <a:endParaRPr sz="1800">
              <a:solidFill>
                <a:schemeClr val="dk1"/>
              </a:solidFill>
              <a:latin typeface="+mn-lt"/>
              <a:ea typeface="Calibri"/>
              <a:cs typeface="Calibri"/>
              <a:sym typeface="Calibri"/>
            </a:endParaRPr>
          </a:p>
        </p:txBody>
      </p:sp>
      <p:sp>
        <p:nvSpPr>
          <p:cNvPr id="265" name="Shape 265"/>
          <p:cNvSpPr/>
          <p:nvPr/>
        </p:nvSpPr>
        <p:spPr>
          <a:xfrm>
            <a:off x="6213289" y="2768535"/>
            <a:ext cx="1604209" cy="216298"/>
          </a:xfrm>
          <a:prstGeom prst="rightArrow">
            <a:avLst>
              <a:gd name="adj1" fmla="val 50000"/>
              <a:gd name="adj2" fmla="val 50000"/>
            </a:avLst>
          </a:prstGeom>
          <a:solidFill>
            <a:srgbClr val="004471"/>
          </a:solidFill>
          <a:ln>
            <a:noFill/>
          </a:ln>
        </p:spPr>
        <p:txBody>
          <a:bodyPr lIns="91395" tIns="91395" rIns="91395" bIns="91395" anchor="ctr" anchorCtr="0">
            <a:noAutofit/>
          </a:bodyPr>
          <a:lstStyle/>
          <a:p>
            <a:pPr>
              <a:buClr>
                <a:schemeClr val="dk1"/>
              </a:buClr>
            </a:pPr>
            <a:endParaRPr sz="1800">
              <a:solidFill>
                <a:schemeClr val="dk1"/>
              </a:solidFill>
              <a:latin typeface="+mn-lt"/>
              <a:ea typeface="Calibri"/>
              <a:cs typeface="Calibri"/>
              <a:sym typeface="Calibri"/>
            </a:endParaRPr>
          </a:p>
        </p:txBody>
      </p:sp>
      <p:sp>
        <p:nvSpPr>
          <p:cNvPr id="266" name="Shape 266"/>
          <p:cNvSpPr txBox="1"/>
          <p:nvPr/>
        </p:nvSpPr>
        <p:spPr>
          <a:xfrm rot="-5400000">
            <a:off x="-1718427" y="3293438"/>
            <a:ext cx="4796100" cy="998697"/>
          </a:xfrm>
          <a:prstGeom prst="rect">
            <a:avLst/>
          </a:prstGeom>
          <a:solidFill>
            <a:srgbClr val="ED6D23"/>
          </a:solidFill>
          <a:ln>
            <a:noFill/>
          </a:ln>
        </p:spPr>
        <p:txBody>
          <a:bodyPr lIns="24742" tIns="24742" rIns="24742" bIns="24742" anchor="ctr" anchorCtr="0">
            <a:noAutofit/>
          </a:bodyPr>
          <a:lstStyle/>
          <a:p>
            <a:pPr algn="ctr">
              <a:lnSpc>
                <a:spcPct val="90000"/>
              </a:lnSpc>
              <a:buClr>
                <a:schemeClr val="dk1"/>
              </a:buClr>
              <a:buSzPct val="25000"/>
            </a:pPr>
            <a:r>
              <a:rPr lang="en-US" sz="3600">
                <a:solidFill>
                  <a:srgbClr val="FFFFFF"/>
                </a:solidFill>
                <a:latin typeface="+mn-lt"/>
                <a:ea typeface="Calibri"/>
                <a:cs typeface="Calibri"/>
                <a:sym typeface="Calibri"/>
              </a:rPr>
              <a:t>Discovery Environment</a:t>
            </a:r>
            <a:r>
              <a:rPr lang="en-US" sz="3600">
                <a:solidFill>
                  <a:schemeClr val="dk1"/>
                </a:solidFill>
                <a:latin typeface="+mn-lt"/>
                <a:ea typeface="Calibri"/>
                <a:cs typeface="Calibri"/>
                <a:sym typeface="Calibri"/>
              </a:rPr>
              <a:t> </a:t>
            </a:r>
          </a:p>
        </p:txBody>
      </p:sp>
      <p:grpSp>
        <p:nvGrpSpPr>
          <p:cNvPr id="267" name="Shape 267"/>
          <p:cNvGrpSpPr/>
          <p:nvPr/>
        </p:nvGrpSpPr>
        <p:grpSpPr>
          <a:xfrm>
            <a:off x="1705384" y="4408275"/>
            <a:ext cx="7349209" cy="1184478"/>
            <a:chOff x="1705382" y="3570075"/>
            <a:chExt cx="7349209" cy="1184478"/>
          </a:xfrm>
        </p:grpSpPr>
        <p:sp>
          <p:nvSpPr>
            <p:cNvPr id="268" name="Shape 268"/>
            <p:cNvSpPr txBox="1"/>
            <p:nvPr/>
          </p:nvSpPr>
          <p:spPr>
            <a:xfrm>
              <a:off x="1706091" y="3570075"/>
              <a:ext cx="7348500" cy="639600"/>
            </a:xfrm>
            <a:prstGeom prst="rect">
              <a:avLst/>
            </a:prstGeom>
            <a:solidFill>
              <a:srgbClr val="EFEFEF"/>
            </a:solidFill>
            <a:ln>
              <a:noFill/>
            </a:ln>
          </p:spPr>
          <p:txBody>
            <a:bodyPr lIns="156450" tIns="156450" rIns="156450" bIns="156450" anchor="ctr" anchorCtr="0">
              <a:noAutofit/>
            </a:bodyPr>
            <a:lstStyle/>
            <a:p>
              <a:pPr algn="ctr">
                <a:lnSpc>
                  <a:spcPct val="90000"/>
                </a:lnSpc>
                <a:buClr>
                  <a:schemeClr val="dk1"/>
                </a:buClr>
                <a:buSzPct val="25000"/>
              </a:pPr>
              <a:r>
                <a:rPr lang="en-US" sz="2200" b="1" dirty="0" err="1">
                  <a:latin typeface="+mn-lt"/>
                  <a:ea typeface="Calibri"/>
                  <a:cs typeface="Calibri"/>
                  <a:sym typeface="Calibri"/>
                </a:rPr>
                <a:t>HTProcess</a:t>
              </a:r>
              <a:r>
                <a:rPr lang="en-US" sz="2200" b="1" dirty="0">
                  <a:latin typeface="+mn-lt"/>
                  <a:ea typeface="Calibri"/>
                  <a:cs typeface="Calibri"/>
                  <a:sym typeface="Calibri"/>
                </a:rPr>
                <a:t> Tuxedo Workflow</a:t>
              </a:r>
            </a:p>
          </p:txBody>
        </p:sp>
        <p:sp>
          <p:nvSpPr>
            <p:cNvPr id="269" name="Shape 269"/>
            <p:cNvSpPr/>
            <p:nvPr/>
          </p:nvSpPr>
          <p:spPr>
            <a:xfrm>
              <a:off x="1706990" y="4209753"/>
              <a:ext cx="1469400" cy="544800"/>
            </a:xfrm>
            <a:prstGeom prst="rect">
              <a:avLst/>
            </a:prstGeom>
            <a:solidFill>
              <a:srgbClr val="EFEFEF"/>
            </a:solidFill>
            <a:ln w="9525" cap="flat" cmpd="sng">
              <a:solidFill>
                <a:srgbClr val="CFD7E7">
                  <a:alpha val="89019"/>
                </a:srgbClr>
              </a:solidFill>
              <a:prstDash val="solid"/>
              <a:round/>
              <a:headEnd type="none" w="med" len="med"/>
              <a:tailEnd type="none" w="med" len="med"/>
            </a:ln>
          </p:spPr>
          <p:txBody>
            <a:bodyPr lIns="91425" tIns="91425" rIns="91425" bIns="91425" anchor="ctr" anchorCtr="0">
              <a:noAutofit/>
            </a:bodyPr>
            <a:lstStyle/>
            <a:p>
              <a:pPr>
                <a:buClr>
                  <a:schemeClr val="dk1"/>
                </a:buClr>
              </a:pPr>
              <a:endParaRPr sz="1800">
                <a:latin typeface="+mn-lt"/>
                <a:ea typeface="Calibri"/>
                <a:cs typeface="Calibri"/>
                <a:sym typeface="Calibri"/>
              </a:endParaRPr>
            </a:p>
          </p:txBody>
        </p:sp>
        <p:sp>
          <p:nvSpPr>
            <p:cNvPr id="270" name="Shape 270"/>
            <p:cNvSpPr txBox="1"/>
            <p:nvPr/>
          </p:nvSpPr>
          <p:spPr>
            <a:xfrm>
              <a:off x="1705382" y="4203575"/>
              <a:ext cx="1469400" cy="544800"/>
            </a:xfrm>
            <a:prstGeom prst="rect">
              <a:avLst/>
            </a:prstGeom>
            <a:solidFill>
              <a:srgbClr val="EFEFEF"/>
            </a:solidFill>
            <a:ln>
              <a:noFill/>
            </a:ln>
          </p:spPr>
          <p:txBody>
            <a:bodyPr lIns="113775" tIns="20300" rIns="113775" bIns="20300" anchor="ctr" anchorCtr="0">
              <a:noAutofit/>
            </a:bodyPr>
            <a:lstStyle/>
            <a:p>
              <a:pPr>
                <a:lnSpc>
                  <a:spcPct val="90000"/>
                </a:lnSpc>
                <a:buClr>
                  <a:schemeClr val="dk1"/>
                </a:buClr>
                <a:buSzPct val="25000"/>
              </a:pPr>
              <a:r>
                <a:rPr lang="en-US" sz="1600" b="1" dirty="0" err="1">
                  <a:solidFill>
                    <a:srgbClr val="ED6D23"/>
                  </a:solidFill>
                  <a:latin typeface="+mn-lt"/>
                  <a:ea typeface="Calibri"/>
                  <a:cs typeface="Calibri"/>
                  <a:sym typeface="Calibri"/>
                </a:rPr>
                <a:t>HTProcess</a:t>
              </a:r>
              <a:r>
                <a:rPr lang="en-US" sz="1600" b="1" dirty="0">
                  <a:solidFill>
                    <a:srgbClr val="ED6D23"/>
                  </a:solidFill>
                  <a:latin typeface="+mn-lt"/>
                  <a:ea typeface="Calibri"/>
                  <a:cs typeface="Calibri"/>
                  <a:sym typeface="Calibri"/>
                </a:rPr>
                <a:t> </a:t>
              </a:r>
              <a:r>
                <a:rPr lang="en-US" sz="1600" b="1" dirty="0" err="1">
                  <a:solidFill>
                    <a:srgbClr val="ED6D23"/>
                  </a:solidFill>
                  <a:latin typeface="+mn-lt"/>
                  <a:ea typeface="Calibri"/>
                  <a:cs typeface="Calibri"/>
                  <a:sym typeface="Calibri"/>
                </a:rPr>
                <a:t>TopHat</a:t>
              </a:r>
              <a:r>
                <a:rPr lang="en-US" sz="1600" b="1" dirty="0">
                  <a:solidFill>
                    <a:srgbClr val="ED6D23"/>
                  </a:solidFill>
                  <a:latin typeface="+mn-lt"/>
                  <a:ea typeface="Calibri"/>
                  <a:cs typeface="Calibri"/>
                  <a:sym typeface="Calibri"/>
                </a:rPr>
                <a:t> 2</a:t>
              </a:r>
            </a:p>
          </p:txBody>
        </p:sp>
        <p:sp>
          <p:nvSpPr>
            <p:cNvPr id="271" name="Shape 271"/>
            <p:cNvSpPr/>
            <p:nvPr/>
          </p:nvSpPr>
          <p:spPr>
            <a:xfrm>
              <a:off x="3176327" y="4209753"/>
              <a:ext cx="1469400" cy="544800"/>
            </a:xfrm>
            <a:prstGeom prst="rect">
              <a:avLst/>
            </a:prstGeom>
            <a:solidFill>
              <a:srgbClr val="EFEFEF"/>
            </a:solidFill>
            <a:ln w="9525" cap="flat" cmpd="sng">
              <a:solidFill>
                <a:srgbClr val="CFD7E7">
                  <a:alpha val="89019"/>
                </a:srgbClr>
              </a:solidFill>
              <a:prstDash val="solid"/>
              <a:round/>
              <a:headEnd type="none" w="med" len="med"/>
              <a:tailEnd type="none" w="med" len="med"/>
            </a:ln>
          </p:spPr>
          <p:txBody>
            <a:bodyPr lIns="91425" tIns="91425" rIns="91425" bIns="91425" anchor="ctr" anchorCtr="0">
              <a:noAutofit/>
            </a:bodyPr>
            <a:lstStyle/>
            <a:p>
              <a:pPr>
                <a:buClr>
                  <a:schemeClr val="dk1"/>
                </a:buClr>
              </a:pPr>
              <a:endParaRPr sz="1800">
                <a:latin typeface="+mn-lt"/>
                <a:ea typeface="Calibri"/>
                <a:cs typeface="Calibri"/>
                <a:sym typeface="Calibri"/>
              </a:endParaRPr>
            </a:p>
          </p:txBody>
        </p:sp>
        <p:sp>
          <p:nvSpPr>
            <p:cNvPr id="272" name="Shape 272"/>
            <p:cNvSpPr/>
            <p:nvPr/>
          </p:nvSpPr>
          <p:spPr>
            <a:xfrm>
              <a:off x="4645667" y="4209753"/>
              <a:ext cx="1469400" cy="544800"/>
            </a:xfrm>
            <a:prstGeom prst="rect">
              <a:avLst/>
            </a:prstGeom>
            <a:solidFill>
              <a:srgbClr val="EFEFEF"/>
            </a:solidFill>
            <a:ln w="9525" cap="flat" cmpd="sng">
              <a:solidFill>
                <a:srgbClr val="CFD7E7">
                  <a:alpha val="89019"/>
                </a:srgbClr>
              </a:solidFill>
              <a:prstDash val="solid"/>
              <a:round/>
              <a:headEnd type="none" w="med" len="med"/>
              <a:tailEnd type="none" w="med" len="med"/>
            </a:ln>
          </p:spPr>
          <p:txBody>
            <a:bodyPr lIns="91425" tIns="91425" rIns="91425" bIns="91425" anchor="ctr" anchorCtr="0">
              <a:noAutofit/>
            </a:bodyPr>
            <a:lstStyle/>
            <a:p>
              <a:pPr>
                <a:buClr>
                  <a:schemeClr val="dk1"/>
                </a:buClr>
              </a:pPr>
              <a:endParaRPr sz="1800">
                <a:latin typeface="+mn-lt"/>
                <a:ea typeface="Calibri"/>
                <a:cs typeface="Calibri"/>
                <a:sym typeface="Calibri"/>
              </a:endParaRPr>
            </a:p>
          </p:txBody>
        </p:sp>
        <p:sp>
          <p:nvSpPr>
            <p:cNvPr id="273" name="Shape 273"/>
            <p:cNvSpPr txBox="1"/>
            <p:nvPr/>
          </p:nvSpPr>
          <p:spPr>
            <a:xfrm>
              <a:off x="6341659" y="4203575"/>
              <a:ext cx="1469400" cy="544800"/>
            </a:xfrm>
            <a:prstGeom prst="rect">
              <a:avLst/>
            </a:prstGeom>
            <a:solidFill>
              <a:srgbClr val="EFEFEF"/>
            </a:solidFill>
            <a:ln>
              <a:noFill/>
            </a:ln>
          </p:spPr>
          <p:txBody>
            <a:bodyPr lIns="113775" tIns="20300" rIns="113775" bIns="20300" anchor="ctr" anchorCtr="0">
              <a:noAutofit/>
            </a:bodyPr>
            <a:lstStyle/>
            <a:p>
              <a:pPr>
                <a:lnSpc>
                  <a:spcPct val="90000"/>
                </a:lnSpc>
                <a:buClr>
                  <a:srgbClr val="000000"/>
                </a:buClr>
                <a:buSzPct val="25000"/>
              </a:pPr>
              <a:r>
                <a:rPr lang="en-US" sz="1600" b="1" dirty="0" err="1">
                  <a:solidFill>
                    <a:srgbClr val="ED6D23"/>
                  </a:solidFill>
                  <a:latin typeface="+mn-lt"/>
                  <a:ea typeface="Calibri"/>
                  <a:cs typeface="Calibri"/>
                  <a:sym typeface="Calibri"/>
                </a:rPr>
                <a:t>HTProcess</a:t>
              </a:r>
              <a:r>
                <a:rPr lang="en-US" sz="1600" b="1" dirty="0">
                  <a:solidFill>
                    <a:srgbClr val="ED6D23"/>
                  </a:solidFill>
                  <a:latin typeface="+mn-lt"/>
                  <a:ea typeface="Calibri"/>
                  <a:cs typeface="Calibri"/>
                  <a:sym typeface="Calibri"/>
                </a:rPr>
                <a:t> </a:t>
              </a:r>
              <a:r>
                <a:rPr lang="en-US" sz="1600" b="1" dirty="0" err="1">
                  <a:solidFill>
                    <a:srgbClr val="ED6D23"/>
                  </a:solidFill>
                  <a:latin typeface="+mn-lt"/>
                  <a:ea typeface="Calibri"/>
                  <a:cs typeface="Calibri"/>
                  <a:sym typeface="Calibri"/>
                </a:rPr>
                <a:t>CuffMerge</a:t>
              </a:r>
              <a:endParaRPr lang="en-US" sz="1600" b="1" dirty="0">
                <a:solidFill>
                  <a:srgbClr val="ED6D23"/>
                </a:solidFill>
                <a:latin typeface="+mn-lt"/>
                <a:ea typeface="Calibri"/>
                <a:cs typeface="Calibri"/>
                <a:sym typeface="Calibri"/>
              </a:endParaRPr>
            </a:p>
          </p:txBody>
        </p:sp>
        <p:sp>
          <p:nvSpPr>
            <p:cNvPr id="274" name="Shape 274"/>
            <p:cNvSpPr txBox="1"/>
            <p:nvPr/>
          </p:nvSpPr>
          <p:spPr>
            <a:xfrm>
              <a:off x="7689141" y="4203575"/>
              <a:ext cx="1351258" cy="544800"/>
            </a:xfrm>
            <a:prstGeom prst="rect">
              <a:avLst/>
            </a:prstGeom>
            <a:solidFill>
              <a:srgbClr val="EFEFEF"/>
            </a:solidFill>
            <a:ln>
              <a:noFill/>
            </a:ln>
          </p:spPr>
          <p:txBody>
            <a:bodyPr lIns="113775" tIns="20300" rIns="113775" bIns="20300" anchor="ctr" anchorCtr="0">
              <a:noAutofit/>
            </a:bodyPr>
            <a:lstStyle/>
            <a:p>
              <a:pPr>
                <a:lnSpc>
                  <a:spcPct val="90000"/>
                </a:lnSpc>
                <a:buClr>
                  <a:schemeClr val="dk1"/>
                </a:buClr>
                <a:buSzPct val="25000"/>
              </a:pPr>
              <a:r>
                <a:rPr lang="en-US" sz="1600" b="1" dirty="0" err="1">
                  <a:solidFill>
                    <a:srgbClr val="ED6D23"/>
                  </a:solidFill>
                  <a:latin typeface="+mn-lt"/>
                  <a:ea typeface="Calibri"/>
                  <a:cs typeface="Calibri"/>
                  <a:sym typeface="Calibri"/>
                </a:rPr>
                <a:t>HTProcess</a:t>
              </a:r>
              <a:endParaRPr lang="en-US" sz="1600" b="1" dirty="0">
                <a:solidFill>
                  <a:srgbClr val="ED6D23"/>
                </a:solidFill>
                <a:latin typeface="+mn-lt"/>
                <a:ea typeface="Calibri"/>
                <a:cs typeface="Calibri"/>
                <a:sym typeface="Calibri"/>
              </a:endParaRPr>
            </a:p>
            <a:p>
              <a:pPr>
                <a:lnSpc>
                  <a:spcPct val="90000"/>
                </a:lnSpc>
                <a:buClr>
                  <a:schemeClr val="dk1"/>
                </a:buClr>
                <a:buSzPct val="25000"/>
              </a:pPr>
              <a:r>
                <a:rPr lang="en-US" sz="1600" b="1" dirty="0" err="1">
                  <a:solidFill>
                    <a:srgbClr val="ED6D23"/>
                  </a:solidFill>
                  <a:latin typeface="+mn-lt"/>
                  <a:ea typeface="Calibri"/>
                  <a:cs typeface="Calibri"/>
                  <a:sym typeface="Calibri"/>
                </a:rPr>
                <a:t>CuffDiff</a:t>
              </a:r>
              <a:endParaRPr lang="en-US" sz="1600" b="1" dirty="0">
                <a:solidFill>
                  <a:srgbClr val="ED6D23"/>
                </a:solidFill>
                <a:latin typeface="+mn-lt"/>
                <a:ea typeface="Calibri"/>
                <a:cs typeface="Calibri"/>
                <a:sym typeface="Calibri"/>
              </a:endParaRPr>
            </a:p>
          </p:txBody>
        </p:sp>
        <p:sp>
          <p:nvSpPr>
            <p:cNvPr id="276" name="Shape 276"/>
            <p:cNvSpPr/>
            <p:nvPr/>
          </p:nvSpPr>
          <p:spPr>
            <a:xfrm>
              <a:off x="5093953" y="4214921"/>
              <a:ext cx="335539" cy="539552"/>
            </a:xfrm>
            <a:prstGeom prst="rect">
              <a:avLst/>
            </a:prstGeom>
            <a:solidFill>
              <a:srgbClr val="EFEFEF"/>
            </a:solidFill>
            <a:ln w="9525" cap="flat" cmpd="sng">
              <a:solidFill>
                <a:srgbClr val="CFD7E7">
                  <a:alpha val="89019"/>
                </a:srgbClr>
              </a:solidFill>
              <a:prstDash val="solid"/>
              <a:round/>
              <a:headEnd type="none" w="med" len="med"/>
              <a:tailEnd type="none" w="med" len="med"/>
            </a:ln>
          </p:spPr>
          <p:txBody>
            <a:bodyPr lIns="91425" tIns="91425" rIns="91425" bIns="91425" anchor="ctr" anchorCtr="0">
              <a:noAutofit/>
            </a:bodyPr>
            <a:lstStyle/>
            <a:p>
              <a:pPr>
                <a:buClr>
                  <a:schemeClr val="dk1"/>
                </a:buClr>
              </a:pPr>
              <a:endParaRPr sz="1800">
                <a:latin typeface="+mn-lt"/>
                <a:ea typeface="Calibri"/>
                <a:cs typeface="Calibri"/>
                <a:sym typeface="Calibri"/>
              </a:endParaRPr>
            </a:p>
          </p:txBody>
        </p:sp>
        <p:sp>
          <p:nvSpPr>
            <p:cNvPr id="277" name="Shape 277"/>
            <p:cNvSpPr/>
            <p:nvPr/>
          </p:nvSpPr>
          <p:spPr>
            <a:xfrm>
              <a:off x="2983013" y="4203575"/>
              <a:ext cx="2295410" cy="543900"/>
            </a:xfrm>
            <a:prstGeom prst="rect">
              <a:avLst/>
            </a:prstGeom>
            <a:solidFill>
              <a:srgbClr val="EFEFEF"/>
            </a:solidFill>
            <a:ln>
              <a:noFill/>
            </a:ln>
          </p:spPr>
          <p:txBody>
            <a:bodyPr lIns="91425" tIns="91425" rIns="91425" bIns="91425" anchor="ctr" anchorCtr="0">
              <a:noAutofit/>
            </a:bodyPr>
            <a:lstStyle/>
            <a:p>
              <a:pPr>
                <a:lnSpc>
                  <a:spcPct val="90000"/>
                </a:lnSpc>
                <a:buClr>
                  <a:srgbClr val="000000"/>
                </a:buClr>
                <a:buSzPct val="25000"/>
              </a:pPr>
              <a:r>
                <a:rPr lang="en-US" sz="1600" b="1" dirty="0" err="1">
                  <a:solidFill>
                    <a:srgbClr val="ED6D23"/>
                  </a:solidFill>
                  <a:latin typeface="+mn-lt"/>
                  <a:ea typeface="Calibri"/>
                  <a:cs typeface="Calibri"/>
                  <a:sym typeface="Calibri"/>
                </a:rPr>
                <a:t>HTProcess</a:t>
              </a:r>
              <a:r>
                <a:rPr lang="en-US" sz="1600" b="1" dirty="0">
                  <a:solidFill>
                    <a:srgbClr val="ED6D23"/>
                  </a:solidFill>
                  <a:latin typeface="+mn-lt"/>
                  <a:ea typeface="Calibri"/>
                  <a:cs typeface="Calibri"/>
                  <a:sym typeface="Calibri"/>
                </a:rPr>
                <a:t> TopHat-2 (HPC-Agave) </a:t>
              </a:r>
            </a:p>
          </p:txBody>
        </p:sp>
        <p:sp>
          <p:nvSpPr>
            <p:cNvPr id="278" name="Shape 278"/>
            <p:cNvSpPr txBox="1"/>
            <p:nvPr/>
          </p:nvSpPr>
          <p:spPr>
            <a:xfrm>
              <a:off x="5156504" y="4203575"/>
              <a:ext cx="1307074" cy="532500"/>
            </a:xfrm>
            <a:prstGeom prst="rect">
              <a:avLst/>
            </a:prstGeom>
            <a:solidFill>
              <a:srgbClr val="EFEFEF"/>
            </a:solidFill>
            <a:ln>
              <a:noFill/>
            </a:ln>
          </p:spPr>
          <p:txBody>
            <a:bodyPr lIns="113775" tIns="20300" rIns="113775" bIns="20300" anchor="ctr" anchorCtr="0">
              <a:noAutofit/>
            </a:bodyPr>
            <a:lstStyle/>
            <a:p>
              <a:pPr>
                <a:lnSpc>
                  <a:spcPct val="90000"/>
                </a:lnSpc>
                <a:buClr>
                  <a:srgbClr val="000000"/>
                </a:buClr>
                <a:buSzPct val="25000"/>
              </a:pPr>
              <a:r>
                <a:rPr lang="en-US" sz="1600" b="1" dirty="0" err="1">
                  <a:solidFill>
                    <a:srgbClr val="ED6D23"/>
                  </a:solidFill>
                  <a:latin typeface="+mn-lt"/>
                  <a:ea typeface="Calibri"/>
                  <a:cs typeface="Calibri"/>
                  <a:sym typeface="Calibri"/>
                </a:rPr>
                <a:t>HTProcess</a:t>
              </a:r>
              <a:r>
                <a:rPr lang="en-US" sz="1600" b="1" dirty="0">
                  <a:solidFill>
                    <a:srgbClr val="ED6D23"/>
                  </a:solidFill>
                  <a:latin typeface="+mn-lt"/>
                  <a:ea typeface="Calibri"/>
                  <a:cs typeface="Calibri"/>
                  <a:sym typeface="Calibri"/>
                </a:rPr>
                <a:t> Cufflinks</a:t>
              </a:r>
            </a:p>
          </p:txBody>
        </p:sp>
      </p:grpSp>
      <p:sp>
        <p:nvSpPr>
          <p:cNvPr id="279" name="Shape 279"/>
          <p:cNvSpPr/>
          <p:nvPr/>
        </p:nvSpPr>
        <p:spPr>
          <a:xfrm>
            <a:off x="1710416" y="1960144"/>
            <a:ext cx="7348500" cy="1185300"/>
          </a:xfrm>
          <a:prstGeom prst="rect">
            <a:avLst/>
          </a:prstGeom>
          <a:noFill/>
          <a:ln w="19050" cap="flat" cmpd="sng">
            <a:solidFill>
              <a:srgbClr val="142248"/>
            </a:solidFill>
            <a:prstDash val="solid"/>
            <a:round/>
            <a:headEnd type="none" w="med" len="med"/>
            <a:tailEnd type="none" w="med" len="med"/>
          </a:ln>
        </p:spPr>
        <p:txBody>
          <a:bodyPr lIns="91395" tIns="45686" rIns="91395" bIns="45686" anchor="ctr" anchorCtr="0">
            <a:noAutofit/>
          </a:bodyPr>
          <a:lstStyle/>
          <a:p>
            <a:pPr algn="ctr">
              <a:buClr>
                <a:srgbClr val="000000"/>
              </a:buClr>
            </a:pPr>
            <a:endParaRPr>
              <a:solidFill>
                <a:schemeClr val="lt1"/>
              </a:solidFill>
              <a:latin typeface="+mn-lt"/>
            </a:endParaRPr>
          </a:p>
        </p:txBody>
      </p:sp>
      <p:sp>
        <p:nvSpPr>
          <p:cNvPr id="280" name="Shape 280"/>
          <p:cNvSpPr/>
          <p:nvPr/>
        </p:nvSpPr>
        <p:spPr>
          <a:xfrm>
            <a:off x="1706100" y="4408274"/>
            <a:ext cx="7348500" cy="1200300"/>
          </a:xfrm>
          <a:prstGeom prst="rect">
            <a:avLst/>
          </a:prstGeom>
          <a:noFill/>
          <a:ln w="19050" cap="flat" cmpd="sng">
            <a:solidFill>
              <a:srgbClr val="142248"/>
            </a:solidFill>
            <a:prstDash val="solid"/>
            <a:round/>
            <a:headEnd type="none" w="med" len="med"/>
            <a:tailEnd type="none" w="med" len="med"/>
          </a:ln>
        </p:spPr>
        <p:txBody>
          <a:bodyPr lIns="91395" tIns="45686" rIns="91395" bIns="45686" anchor="ctr" anchorCtr="0">
            <a:noAutofit/>
          </a:bodyPr>
          <a:lstStyle/>
          <a:p>
            <a:pPr algn="ctr">
              <a:buClr>
                <a:srgbClr val="000000"/>
              </a:buClr>
            </a:pPr>
            <a:endParaRPr>
              <a:solidFill>
                <a:schemeClr val="lt1"/>
              </a:solidFill>
              <a:latin typeface="+mn-lt"/>
            </a:endParaRPr>
          </a:p>
        </p:txBody>
      </p:sp>
      <p:sp>
        <p:nvSpPr>
          <p:cNvPr id="44" name="Shape 219"/>
          <p:cNvSpPr txBox="1"/>
          <p:nvPr/>
        </p:nvSpPr>
        <p:spPr>
          <a:xfrm>
            <a:off x="2545061" y="6087950"/>
            <a:ext cx="1434135"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Discovery </a:t>
            </a:r>
          </a:p>
          <a:p>
            <a:pPr algn="ctr">
              <a:buClr>
                <a:srgbClr val="000000"/>
              </a:buClr>
              <a:buSzPct val="25000"/>
            </a:pPr>
            <a:r>
              <a:rPr lang="en-US" sz="1200" b="1" dirty="0"/>
              <a:t>Environment</a:t>
            </a:r>
          </a:p>
        </p:txBody>
      </p:sp>
      <p:sp>
        <p:nvSpPr>
          <p:cNvPr id="45" name="Shape 220"/>
          <p:cNvSpPr txBox="1"/>
          <p:nvPr/>
        </p:nvSpPr>
        <p:spPr>
          <a:xfrm>
            <a:off x="4024660" y="6086294"/>
            <a:ext cx="1117783" cy="318600"/>
          </a:xfrm>
          <a:prstGeom prst="rect">
            <a:avLst/>
          </a:prstGeom>
          <a:noFill/>
          <a:ln>
            <a:noFill/>
          </a:ln>
        </p:spPr>
        <p:txBody>
          <a:bodyPr lIns="91395" tIns="91395" rIns="91395" bIns="91395" anchor="t" anchorCtr="0">
            <a:noAutofit/>
          </a:bodyPr>
          <a:lstStyle/>
          <a:p>
            <a:pPr>
              <a:buClr>
                <a:srgbClr val="000000"/>
              </a:buClr>
              <a:buSzPct val="25000"/>
            </a:pPr>
            <a:r>
              <a:rPr lang="en-US" sz="1200" b="1" dirty="0"/>
              <a:t>Atmosphere</a:t>
            </a:r>
          </a:p>
        </p:txBody>
      </p:sp>
      <p:sp>
        <p:nvSpPr>
          <p:cNvPr id="46" name="Shape 236"/>
          <p:cNvSpPr txBox="1"/>
          <p:nvPr/>
        </p:nvSpPr>
        <p:spPr>
          <a:xfrm>
            <a:off x="3849202" y="6383702"/>
            <a:ext cx="1468696" cy="474298"/>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 New additions</a:t>
            </a:r>
          </a:p>
        </p:txBody>
      </p:sp>
      <p:sp>
        <p:nvSpPr>
          <p:cNvPr id="47" name="Shape 237"/>
          <p:cNvSpPr/>
          <p:nvPr/>
        </p:nvSpPr>
        <p:spPr>
          <a:xfrm>
            <a:off x="2957077" y="6027817"/>
            <a:ext cx="582360" cy="101296"/>
          </a:xfrm>
          <a:prstGeom prst="rect">
            <a:avLst/>
          </a:prstGeom>
          <a:solidFill>
            <a:srgbClr val="ED6D23"/>
          </a:solidFill>
          <a:ln>
            <a:noFill/>
          </a:ln>
        </p:spPr>
        <p:txBody>
          <a:bodyPr lIns="91395" tIns="45686" rIns="91395" bIns="45686" anchor="ctr" anchorCtr="0">
            <a:noAutofit/>
          </a:bodyPr>
          <a:lstStyle/>
          <a:p>
            <a:pPr algn="ctr">
              <a:buClr>
                <a:srgbClr val="000000"/>
              </a:buClr>
            </a:pPr>
            <a:endParaRPr>
              <a:solidFill>
                <a:srgbClr val="ED6D23"/>
              </a:solidFill>
            </a:endParaRPr>
          </a:p>
        </p:txBody>
      </p:sp>
      <p:sp>
        <p:nvSpPr>
          <p:cNvPr id="48" name="Shape 238"/>
          <p:cNvSpPr/>
          <p:nvPr/>
        </p:nvSpPr>
        <p:spPr>
          <a:xfrm>
            <a:off x="4296182" y="6026855"/>
            <a:ext cx="574739" cy="101296"/>
          </a:xfrm>
          <a:prstGeom prst="rect">
            <a:avLst/>
          </a:prstGeom>
          <a:solidFill>
            <a:srgbClr val="0971AB"/>
          </a:solidFill>
          <a:ln>
            <a:noFill/>
          </a:ln>
        </p:spPr>
        <p:txBody>
          <a:bodyPr lIns="91395" tIns="45686" rIns="91395" bIns="45686" anchor="ctr" anchorCtr="0">
            <a:noAutofit/>
          </a:bodyPr>
          <a:lstStyle/>
          <a:p>
            <a:pPr algn="ctr">
              <a:buClr>
                <a:srgbClr val="000000"/>
              </a:buClr>
            </a:pPr>
            <a:endParaRPr>
              <a:solidFill>
                <a:schemeClr val="lt1"/>
              </a:solidFill>
            </a:endParaRPr>
          </a:p>
        </p:txBody>
      </p:sp>
      <p:sp>
        <p:nvSpPr>
          <p:cNvPr id="49" name="Shape 239"/>
          <p:cNvSpPr txBox="1"/>
          <p:nvPr/>
        </p:nvSpPr>
        <p:spPr>
          <a:xfrm>
            <a:off x="5325021" y="6086294"/>
            <a:ext cx="1117783"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Both </a:t>
            </a:r>
          </a:p>
          <a:p>
            <a:pPr algn="ctr">
              <a:buClr>
                <a:srgbClr val="000000"/>
              </a:buClr>
              <a:buSzPct val="25000"/>
            </a:pPr>
            <a:r>
              <a:rPr lang="en-US" sz="1200" b="1" dirty="0"/>
              <a:t>(DE &amp; </a:t>
            </a:r>
            <a:r>
              <a:rPr lang="en-US" sz="1200" b="1" dirty="0" err="1"/>
              <a:t>Atmo</a:t>
            </a:r>
            <a:r>
              <a:rPr lang="en-US" sz="1200" b="1" dirty="0"/>
              <a:t>)</a:t>
            </a:r>
          </a:p>
        </p:txBody>
      </p:sp>
      <p:sp>
        <p:nvSpPr>
          <p:cNvPr id="50" name="Shape 240"/>
          <p:cNvSpPr/>
          <p:nvPr/>
        </p:nvSpPr>
        <p:spPr>
          <a:xfrm>
            <a:off x="5566924" y="6026855"/>
            <a:ext cx="574739" cy="101296"/>
          </a:xfrm>
          <a:prstGeom prst="rect">
            <a:avLst/>
          </a:prstGeom>
          <a:solidFill>
            <a:srgbClr val="AA2173"/>
          </a:solidFill>
          <a:ln>
            <a:noFill/>
          </a:ln>
        </p:spPr>
        <p:txBody>
          <a:bodyPr lIns="91395" tIns="45686" rIns="91395" bIns="45686" anchor="ctr" anchorCtr="0">
            <a:noAutofit/>
          </a:bodyPr>
          <a:lstStyle/>
          <a:p>
            <a:pPr algn="ctr">
              <a:buClr>
                <a:srgbClr val="000000"/>
              </a:buClr>
            </a:pPr>
            <a:endParaRPr>
              <a:solidFill>
                <a:schemeClr val="lt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cxnSp>
        <p:nvCxnSpPr>
          <p:cNvPr id="297" name="Shape 297"/>
          <p:cNvCxnSpPr/>
          <p:nvPr/>
        </p:nvCxnSpPr>
        <p:spPr>
          <a:xfrm>
            <a:off x="1172451" y="1923100"/>
            <a:ext cx="533583" cy="0"/>
          </a:xfrm>
          <a:prstGeom prst="straightConnector1">
            <a:avLst/>
          </a:prstGeom>
          <a:noFill/>
          <a:ln w="28575" cap="flat" cmpd="sng">
            <a:solidFill>
              <a:srgbClr val="142248"/>
            </a:solidFill>
            <a:prstDash val="solid"/>
            <a:round/>
            <a:headEnd type="none" w="med" len="med"/>
            <a:tailEnd type="none" w="med" len="med"/>
          </a:ln>
        </p:spPr>
      </p:cxnSp>
      <p:cxnSp>
        <p:nvCxnSpPr>
          <p:cNvPr id="296" name="Shape 296"/>
          <p:cNvCxnSpPr/>
          <p:nvPr/>
        </p:nvCxnSpPr>
        <p:spPr>
          <a:xfrm>
            <a:off x="1172451" y="3599500"/>
            <a:ext cx="533583" cy="0"/>
          </a:xfrm>
          <a:prstGeom prst="straightConnector1">
            <a:avLst/>
          </a:prstGeom>
          <a:noFill/>
          <a:ln w="28575" cap="flat" cmpd="sng">
            <a:solidFill>
              <a:srgbClr val="142248"/>
            </a:solidFill>
            <a:prstDash val="solid"/>
            <a:round/>
            <a:headEnd type="none" w="med" len="med"/>
            <a:tailEnd type="none" w="med" len="med"/>
          </a:ln>
        </p:spPr>
      </p:cxnSp>
      <p:cxnSp>
        <p:nvCxnSpPr>
          <p:cNvPr id="298" name="Shape 298"/>
          <p:cNvCxnSpPr/>
          <p:nvPr/>
        </p:nvCxnSpPr>
        <p:spPr>
          <a:xfrm>
            <a:off x="1172450" y="5047300"/>
            <a:ext cx="503950" cy="0"/>
          </a:xfrm>
          <a:prstGeom prst="straightConnector1">
            <a:avLst/>
          </a:prstGeom>
          <a:noFill/>
          <a:ln w="28575" cap="flat" cmpd="sng">
            <a:solidFill>
              <a:srgbClr val="142248"/>
            </a:solidFill>
            <a:prstDash val="solid"/>
            <a:round/>
            <a:headEnd type="none" w="med" len="med"/>
            <a:tailEnd type="none" w="med" len="med"/>
          </a:ln>
        </p:spPr>
      </p:cxnSp>
      <p:sp>
        <p:nvSpPr>
          <p:cNvPr id="286" name="Shape 286"/>
          <p:cNvSpPr txBox="1">
            <a:spLocks noGrp="1"/>
          </p:cNvSpPr>
          <p:nvPr>
            <p:ph type="title"/>
          </p:nvPr>
        </p:nvSpPr>
        <p:spPr>
          <a:xfrm>
            <a:off x="0" y="350829"/>
            <a:ext cx="9144000" cy="697200"/>
          </a:xfrm>
          <a:prstGeom prst="rect">
            <a:avLst/>
          </a:prstGeom>
        </p:spPr>
        <p:txBody>
          <a:bodyPr lIns="91395" tIns="91395" rIns="91395" bIns="91395" anchor="ctr" anchorCtr="0">
            <a:noAutofit/>
          </a:bodyPr>
          <a:lstStyle/>
          <a:p>
            <a:r>
              <a:rPr lang="en-US" sz="3000" b="1" dirty="0">
                <a:latin typeface="+mn-lt"/>
              </a:rPr>
              <a:t>RNA-</a:t>
            </a:r>
            <a:r>
              <a:rPr lang="en-US" sz="3000" b="1" dirty="0" err="1">
                <a:latin typeface="+mn-lt"/>
              </a:rPr>
              <a:t>Seq</a:t>
            </a:r>
            <a:r>
              <a:rPr lang="en-US" sz="3000" b="1" dirty="0">
                <a:latin typeface="+mn-lt"/>
              </a:rPr>
              <a:t> 3: Multifactorial pairwise comparisons</a:t>
            </a:r>
          </a:p>
          <a:p>
            <a:r>
              <a:rPr lang="en-US" sz="2400" dirty="0">
                <a:latin typeface="+mn-lt"/>
              </a:rPr>
              <a:t>For doing multiple pairwise comparisons of RNA-</a:t>
            </a:r>
            <a:r>
              <a:rPr lang="en-US" sz="2400" dirty="0" err="1">
                <a:latin typeface="+mn-lt"/>
              </a:rPr>
              <a:t>Seq</a:t>
            </a:r>
            <a:r>
              <a:rPr lang="en-US" sz="2400" dirty="0">
                <a:latin typeface="+mn-lt"/>
              </a:rPr>
              <a:t> data for differential gene expression analysis</a:t>
            </a:r>
            <a:r>
              <a:rPr lang="en-US" sz="2400" b="1" dirty="0">
                <a:latin typeface="+mn-lt"/>
              </a:rPr>
              <a:t> </a:t>
            </a:r>
          </a:p>
        </p:txBody>
      </p:sp>
      <p:sp>
        <p:nvSpPr>
          <p:cNvPr id="287" name="Shape 287"/>
          <p:cNvSpPr txBox="1"/>
          <p:nvPr/>
        </p:nvSpPr>
        <p:spPr>
          <a:xfrm rot="-5400000">
            <a:off x="-2014700" y="3358325"/>
            <a:ext cx="5111700" cy="666000"/>
          </a:xfrm>
          <a:prstGeom prst="rect">
            <a:avLst/>
          </a:prstGeom>
          <a:solidFill>
            <a:srgbClr val="ED6D23"/>
          </a:solidFill>
          <a:ln>
            <a:noFill/>
          </a:ln>
        </p:spPr>
        <p:txBody>
          <a:bodyPr lIns="24742" tIns="24742" rIns="24742" bIns="24742" anchor="ctr" anchorCtr="0">
            <a:noAutofit/>
          </a:bodyPr>
          <a:lstStyle/>
          <a:p>
            <a:pPr algn="ctr">
              <a:lnSpc>
                <a:spcPct val="90000"/>
              </a:lnSpc>
              <a:buClr>
                <a:schemeClr val="dk1"/>
              </a:buClr>
              <a:buSzPct val="25000"/>
            </a:pPr>
            <a:r>
              <a:rPr lang="en-US" sz="3600">
                <a:solidFill>
                  <a:srgbClr val="FFFFFF"/>
                </a:solidFill>
                <a:latin typeface="+mn-lt"/>
                <a:ea typeface="Calibri"/>
                <a:cs typeface="Calibri"/>
                <a:sym typeface="Calibri"/>
              </a:rPr>
              <a:t>Discovery Environment </a:t>
            </a:r>
          </a:p>
        </p:txBody>
      </p:sp>
      <p:sp>
        <p:nvSpPr>
          <p:cNvPr id="288" name="Shape 288"/>
          <p:cNvSpPr txBox="1"/>
          <p:nvPr/>
        </p:nvSpPr>
        <p:spPr>
          <a:xfrm>
            <a:off x="1500888" y="3237351"/>
            <a:ext cx="1384799" cy="697199"/>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buClr>
                <a:schemeClr val="dk1"/>
              </a:buClr>
            </a:pPr>
            <a:r>
              <a:rPr lang="en-US" b="1" dirty="0">
                <a:solidFill>
                  <a:schemeClr val="dk1"/>
                </a:solidFill>
                <a:latin typeface="+mn-lt"/>
              </a:rPr>
              <a:t>Aligner</a:t>
            </a:r>
          </a:p>
          <a:p>
            <a:pPr algn="ctr">
              <a:buClr>
                <a:schemeClr val="dk1"/>
              </a:buClr>
            </a:pPr>
            <a:r>
              <a:rPr lang="en-US" b="1" dirty="0">
                <a:solidFill>
                  <a:srgbClr val="ED6D23"/>
                </a:solidFill>
                <a:latin typeface="+mn-lt"/>
              </a:rPr>
              <a:t>BWA</a:t>
            </a:r>
          </a:p>
        </p:txBody>
      </p:sp>
      <p:sp>
        <p:nvSpPr>
          <p:cNvPr id="289" name="Shape 289"/>
          <p:cNvSpPr txBox="1"/>
          <p:nvPr/>
        </p:nvSpPr>
        <p:spPr>
          <a:xfrm>
            <a:off x="1525813" y="4684273"/>
            <a:ext cx="1384799" cy="697200"/>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buClr>
                <a:schemeClr val="dk1"/>
              </a:buClr>
            </a:pPr>
            <a:r>
              <a:rPr lang="en-US" b="1" dirty="0">
                <a:solidFill>
                  <a:schemeClr val="dk1"/>
                </a:solidFill>
                <a:latin typeface="+mn-lt"/>
              </a:rPr>
              <a:t>Read counting</a:t>
            </a:r>
          </a:p>
          <a:p>
            <a:pPr algn="ctr">
              <a:buClr>
                <a:schemeClr val="dk1"/>
              </a:buClr>
            </a:pPr>
            <a:r>
              <a:rPr lang="en-US" b="1" dirty="0" err="1">
                <a:solidFill>
                  <a:srgbClr val="ED6D23"/>
                </a:solidFill>
                <a:latin typeface="+mn-lt"/>
              </a:rPr>
              <a:t>HTSeq</a:t>
            </a:r>
            <a:endParaRPr lang="en-US" b="1" dirty="0">
              <a:solidFill>
                <a:srgbClr val="ED6D23"/>
              </a:solidFill>
              <a:latin typeface="+mn-lt"/>
            </a:endParaRPr>
          </a:p>
        </p:txBody>
      </p:sp>
      <p:sp>
        <p:nvSpPr>
          <p:cNvPr id="290" name="Shape 290"/>
          <p:cNvSpPr/>
          <p:nvPr/>
        </p:nvSpPr>
        <p:spPr>
          <a:xfrm rot="5400000">
            <a:off x="2037925" y="4168011"/>
            <a:ext cx="338100" cy="261900"/>
          </a:xfrm>
          <a:prstGeom prst="rightArrow">
            <a:avLst>
              <a:gd name="adj1" fmla="val 50000"/>
              <a:gd name="adj2" fmla="val 50000"/>
            </a:avLst>
          </a:prstGeom>
          <a:solidFill>
            <a:srgbClr val="004471"/>
          </a:solidFill>
          <a:ln>
            <a:noFill/>
          </a:ln>
        </p:spPr>
        <p:txBody>
          <a:bodyPr lIns="91395" tIns="91395" rIns="91395" bIns="91395" anchor="ctr" anchorCtr="0">
            <a:noAutofit/>
          </a:bodyPr>
          <a:lstStyle/>
          <a:p>
            <a:endParaRPr>
              <a:latin typeface="+mn-lt"/>
            </a:endParaRPr>
          </a:p>
        </p:txBody>
      </p:sp>
      <p:sp>
        <p:nvSpPr>
          <p:cNvPr id="291" name="Shape 291"/>
          <p:cNvSpPr/>
          <p:nvPr/>
        </p:nvSpPr>
        <p:spPr>
          <a:xfrm>
            <a:off x="2974102" y="4914236"/>
            <a:ext cx="338099" cy="261900"/>
          </a:xfrm>
          <a:prstGeom prst="rightArrow">
            <a:avLst>
              <a:gd name="adj1" fmla="val 50000"/>
              <a:gd name="adj2" fmla="val 50000"/>
            </a:avLst>
          </a:prstGeom>
          <a:solidFill>
            <a:srgbClr val="004471"/>
          </a:solidFill>
          <a:ln>
            <a:noFill/>
          </a:ln>
        </p:spPr>
        <p:txBody>
          <a:bodyPr lIns="91395" tIns="91395" rIns="91395" bIns="91395" anchor="ctr" anchorCtr="0">
            <a:noAutofit/>
          </a:bodyPr>
          <a:lstStyle/>
          <a:p>
            <a:endParaRPr>
              <a:latin typeface="+mn-lt"/>
            </a:endParaRPr>
          </a:p>
        </p:txBody>
      </p:sp>
      <p:sp>
        <p:nvSpPr>
          <p:cNvPr id="292" name="Shape 292"/>
          <p:cNvSpPr txBox="1"/>
          <p:nvPr/>
        </p:nvSpPr>
        <p:spPr>
          <a:xfrm>
            <a:off x="1514575" y="1558674"/>
            <a:ext cx="1384800" cy="904500"/>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buClr>
                <a:schemeClr val="dk1"/>
              </a:buClr>
            </a:pPr>
            <a:r>
              <a:rPr lang="en-US" b="1" dirty="0">
                <a:solidFill>
                  <a:schemeClr val="dk1"/>
                </a:solidFill>
                <a:latin typeface="+mn-lt"/>
              </a:rPr>
              <a:t>Read </a:t>
            </a:r>
            <a:r>
              <a:rPr lang="en-US" b="1" dirty="0" smtClean="0">
                <a:solidFill>
                  <a:schemeClr val="dk1"/>
                </a:solidFill>
                <a:latin typeface="+mn-lt"/>
              </a:rPr>
              <a:t>cleanup</a:t>
            </a:r>
            <a:endParaRPr lang="en-US" b="1" dirty="0">
              <a:solidFill>
                <a:schemeClr val="dk1"/>
              </a:solidFill>
              <a:latin typeface="+mn-lt"/>
            </a:endParaRPr>
          </a:p>
          <a:p>
            <a:pPr algn="ctr">
              <a:buClr>
                <a:schemeClr val="dk1"/>
              </a:buClr>
            </a:pPr>
            <a:r>
              <a:rPr lang="en-US" b="1" dirty="0">
                <a:solidFill>
                  <a:srgbClr val="ED6D23"/>
                </a:solidFill>
                <a:latin typeface="+mn-lt"/>
              </a:rPr>
              <a:t>Trim-galore</a:t>
            </a:r>
          </a:p>
        </p:txBody>
      </p:sp>
      <p:sp>
        <p:nvSpPr>
          <p:cNvPr id="293" name="Shape 293"/>
          <p:cNvSpPr/>
          <p:nvPr/>
        </p:nvSpPr>
        <p:spPr>
          <a:xfrm rot="5400000">
            <a:off x="2037925" y="2710151"/>
            <a:ext cx="338100" cy="261900"/>
          </a:xfrm>
          <a:prstGeom prst="rightArrow">
            <a:avLst>
              <a:gd name="adj1" fmla="val 50000"/>
              <a:gd name="adj2" fmla="val 50000"/>
            </a:avLst>
          </a:prstGeom>
          <a:solidFill>
            <a:srgbClr val="004471"/>
          </a:solidFill>
          <a:ln>
            <a:noFill/>
          </a:ln>
        </p:spPr>
        <p:txBody>
          <a:bodyPr lIns="91395" tIns="91395" rIns="91395" bIns="91395" anchor="ctr" anchorCtr="0">
            <a:noAutofit/>
          </a:bodyPr>
          <a:lstStyle/>
          <a:p>
            <a:endParaRPr>
              <a:latin typeface="+mn-lt"/>
            </a:endParaRPr>
          </a:p>
        </p:txBody>
      </p:sp>
      <p:cxnSp>
        <p:nvCxnSpPr>
          <p:cNvPr id="294" name="Shape 294"/>
          <p:cNvCxnSpPr/>
          <p:nvPr/>
        </p:nvCxnSpPr>
        <p:spPr>
          <a:xfrm>
            <a:off x="1185000" y="1916050"/>
            <a:ext cx="0" cy="3146100"/>
          </a:xfrm>
          <a:prstGeom prst="straightConnector1">
            <a:avLst/>
          </a:prstGeom>
          <a:noFill/>
          <a:ln w="28575" cap="flat" cmpd="sng">
            <a:solidFill>
              <a:srgbClr val="142248"/>
            </a:solidFill>
            <a:prstDash val="solid"/>
            <a:round/>
            <a:headEnd type="none" w="med" len="med"/>
            <a:tailEnd type="none" w="med" len="med"/>
          </a:ln>
        </p:spPr>
      </p:cxnSp>
      <p:cxnSp>
        <p:nvCxnSpPr>
          <p:cNvPr id="295" name="Shape 295"/>
          <p:cNvCxnSpPr/>
          <p:nvPr/>
        </p:nvCxnSpPr>
        <p:spPr>
          <a:xfrm>
            <a:off x="867650" y="3599500"/>
            <a:ext cx="317400" cy="0"/>
          </a:xfrm>
          <a:prstGeom prst="straightConnector1">
            <a:avLst/>
          </a:prstGeom>
          <a:noFill/>
          <a:ln w="28575" cap="flat" cmpd="sng">
            <a:solidFill>
              <a:srgbClr val="142248"/>
            </a:solidFill>
            <a:prstDash val="solid"/>
            <a:round/>
            <a:headEnd type="none" w="med" len="med"/>
            <a:tailEnd type="none" w="med" len="med"/>
          </a:ln>
        </p:spPr>
      </p:cxnSp>
      <p:sp>
        <p:nvSpPr>
          <p:cNvPr id="299" name="Shape 299"/>
          <p:cNvSpPr txBox="1"/>
          <p:nvPr/>
        </p:nvSpPr>
        <p:spPr>
          <a:xfrm>
            <a:off x="5059126" y="3034075"/>
            <a:ext cx="1956039" cy="1726500"/>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lnSpc>
                <a:spcPct val="112500"/>
              </a:lnSpc>
              <a:buClr>
                <a:schemeClr val="dk1"/>
              </a:buClr>
            </a:pPr>
            <a:r>
              <a:rPr lang="en-US" b="1" dirty="0">
                <a:solidFill>
                  <a:srgbClr val="3C3C3C"/>
                </a:solidFill>
                <a:latin typeface="+mn-lt"/>
              </a:rPr>
              <a:t>Differential </a:t>
            </a:r>
            <a:r>
              <a:rPr lang="en-US" b="1" dirty="0" smtClean="0">
                <a:solidFill>
                  <a:srgbClr val="3C3C3C"/>
                </a:solidFill>
                <a:latin typeface="+mn-lt"/>
              </a:rPr>
              <a:t>gene expression</a:t>
            </a:r>
            <a:endParaRPr lang="en-US" b="1" dirty="0">
              <a:solidFill>
                <a:srgbClr val="3C3C3C"/>
              </a:solidFill>
              <a:latin typeface="+mn-lt"/>
            </a:endParaRPr>
          </a:p>
          <a:p>
            <a:pPr algn="ctr">
              <a:lnSpc>
                <a:spcPct val="112500"/>
              </a:lnSpc>
              <a:buClr>
                <a:schemeClr val="dk1"/>
              </a:buClr>
            </a:pPr>
            <a:r>
              <a:rPr lang="en-US" b="1" dirty="0">
                <a:solidFill>
                  <a:srgbClr val="ED6D23"/>
                </a:solidFill>
                <a:latin typeface="+mn-lt"/>
              </a:rPr>
              <a:t>DESeq2</a:t>
            </a:r>
            <a:r>
              <a:rPr lang="en-US" dirty="0">
                <a:solidFill>
                  <a:srgbClr val="3C3C3C"/>
                </a:solidFill>
                <a:latin typeface="+mn-lt"/>
              </a:rPr>
              <a:t>/</a:t>
            </a:r>
            <a:r>
              <a:rPr lang="en-US" b="1" dirty="0" err="1">
                <a:solidFill>
                  <a:srgbClr val="ED6D23"/>
                </a:solidFill>
                <a:latin typeface="+mn-lt"/>
              </a:rPr>
              <a:t>edgeR</a:t>
            </a:r>
            <a:r>
              <a:rPr lang="en-US" dirty="0">
                <a:solidFill>
                  <a:srgbClr val="3C3C3C"/>
                </a:solidFill>
                <a:latin typeface="+mn-lt"/>
              </a:rPr>
              <a:t>  (multifactorial pairwise   comparisons)</a:t>
            </a:r>
          </a:p>
        </p:txBody>
      </p:sp>
      <p:sp>
        <p:nvSpPr>
          <p:cNvPr id="300" name="Shape 300"/>
          <p:cNvSpPr txBox="1"/>
          <p:nvPr/>
        </p:nvSpPr>
        <p:spPr>
          <a:xfrm>
            <a:off x="7640986" y="3148836"/>
            <a:ext cx="1384933" cy="569400"/>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buClr>
                <a:schemeClr val="dk1"/>
              </a:buClr>
            </a:pPr>
            <a:r>
              <a:rPr lang="en-US" dirty="0">
                <a:solidFill>
                  <a:schemeClr val="dk1"/>
                </a:solidFill>
                <a:latin typeface="+mn-lt"/>
              </a:rPr>
              <a:t>DESeq2 output</a:t>
            </a:r>
          </a:p>
        </p:txBody>
      </p:sp>
      <p:sp>
        <p:nvSpPr>
          <p:cNvPr id="301" name="Shape 301"/>
          <p:cNvSpPr/>
          <p:nvPr/>
        </p:nvSpPr>
        <p:spPr>
          <a:xfrm>
            <a:off x="7167600" y="3350111"/>
            <a:ext cx="337982" cy="261900"/>
          </a:xfrm>
          <a:prstGeom prst="rightArrow">
            <a:avLst>
              <a:gd name="adj1" fmla="val 50000"/>
              <a:gd name="adj2" fmla="val 50000"/>
            </a:avLst>
          </a:prstGeom>
          <a:solidFill>
            <a:srgbClr val="004471"/>
          </a:solidFill>
          <a:ln>
            <a:noFill/>
          </a:ln>
        </p:spPr>
        <p:txBody>
          <a:bodyPr lIns="91395" tIns="91395" rIns="91395" bIns="91395" anchor="ctr" anchorCtr="0">
            <a:noAutofit/>
          </a:bodyPr>
          <a:lstStyle/>
          <a:p>
            <a:endParaRPr>
              <a:latin typeface="+mn-lt"/>
            </a:endParaRPr>
          </a:p>
        </p:txBody>
      </p:sp>
      <p:sp>
        <p:nvSpPr>
          <p:cNvPr id="302" name="Shape 302"/>
          <p:cNvSpPr txBox="1"/>
          <p:nvPr/>
        </p:nvSpPr>
        <p:spPr>
          <a:xfrm>
            <a:off x="7640986" y="4063236"/>
            <a:ext cx="1384933" cy="569400"/>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buClr>
                <a:schemeClr val="dk1"/>
              </a:buClr>
            </a:pPr>
            <a:r>
              <a:rPr lang="en-US">
                <a:solidFill>
                  <a:schemeClr val="dk1"/>
                </a:solidFill>
                <a:latin typeface="+mn-lt"/>
              </a:rPr>
              <a:t>edgeR output</a:t>
            </a:r>
          </a:p>
        </p:txBody>
      </p:sp>
      <p:sp>
        <p:nvSpPr>
          <p:cNvPr id="303" name="Shape 303"/>
          <p:cNvSpPr/>
          <p:nvPr/>
        </p:nvSpPr>
        <p:spPr>
          <a:xfrm>
            <a:off x="7167600" y="4264511"/>
            <a:ext cx="337982" cy="261900"/>
          </a:xfrm>
          <a:prstGeom prst="rightArrow">
            <a:avLst>
              <a:gd name="adj1" fmla="val 50000"/>
              <a:gd name="adj2" fmla="val 50000"/>
            </a:avLst>
          </a:prstGeom>
          <a:solidFill>
            <a:srgbClr val="004471"/>
          </a:solidFill>
          <a:ln>
            <a:noFill/>
          </a:ln>
        </p:spPr>
        <p:txBody>
          <a:bodyPr lIns="91395" tIns="91395" rIns="91395" bIns="91395" anchor="ctr" anchorCtr="0">
            <a:noAutofit/>
          </a:bodyPr>
          <a:lstStyle/>
          <a:p>
            <a:endParaRPr>
              <a:latin typeface="+mn-lt"/>
            </a:endParaRPr>
          </a:p>
        </p:txBody>
      </p:sp>
      <p:grpSp>
        <p:nvGrpSpPr>
          <p:cNvPr id="304" name="Shape 304"/>
          <p:cNvGrpSpPr/>
          <p:nvPr/>
        </p:nvGrpSpPr>
        <p:grpSpPr>
          <a:xfrm flipH="1">
            <a:off x="4699731" y="2798513"/>
            <a:ext cx="359399" cy="2365529"/>
            <a:chOff x="3180950" y="818359"/>
            <a:chExt cx="866699" cy="4730112"/>
          </a:xfrm>
        </p:grpSpPr>
        <p:sp>
          <p:nvSpPr>
            <p:cNvPr id="305" name="Shape 305"/>
            <p:cNvSpPr/>
            <p:nvPr/>
          </p:nvSpPr>
          <p:spPr>
            <a:xfrm>
              <a:off x="3180950" y="818359"/>
              <a:ext cx="866699" cy="2194200"/>
            </a:xfrm>
            <a:custGeom>
              <a:avLst/>
              <a:gdLst/>
              <a:ahLst/>
              <a:cxnLst/>
              <a:rect l="0" t="0" r="0" b="0"/>
              <a:pathLst>
                <a:path w="120000" h="120000" extrusionOk="0">
                  <a:moveTo>
                    <a:pt x="0" y="120000"/>
                  </a:moveTo>
                  <a:lnTo>
                    <a:pt x="60000" y="120000"/>
                  </a:lnTo>
                  <a:lnTo>
                    <a:pt x="60000" y="0"/>
                  </a:lnTo>
                  <a:lnTo>
                    <a:pt x="120000" y="0"/>
                  </a:lnTo>
                </a:path>
              </a:pathLst>
            </a:custGeom>
            <a:noFill/>
            <a:ln w="28575" cap="flat" cmpd="sng">
              <a:solidFill>
                <a:srgbClr val="142248"/>
              </a:solidFill>
              <a:prstDash val="solid"/>
              <a:round/>
              <a:headEnd type="none" w="med" len="med"/>
              <a:tailEnd type="none" w="med" len="med"/>
            </a:ln>
          </p:spPr>
          <p:txBody>
            <a:bodyPr lIns="91425" tIns="91425" rIns="91425" bIns="91425" anchor="ctr" anchorCtr="0">
              <a:noAutofit/>
            </a:bodyPr>
            <a:lstStyle/>
            <a:p>
              <a:pPr>
                <a:buClr>
                  <a:srgbClr val="000000"/>
                </a:buClr>
              </a:pPr>
              <a:endParaRPr>
                <a:latin typeface="+mn-lt"/>
              </a:endParaRPr>
            </a:p>
          </p:txBody>
        </p:sp>
        <p:sp>
          <p:nvSpPr>
            <p:cNvPr id="306" name="Shape 306"/>
            <p:cNvSpPr/>
            <p:nvPr/>
          </p:nvSpPr>
          <p:spPr>
            <a:xfrm>
              <a:off x="3180950" y="3012572"/>
              <a:ext cx="866699" cy="2535900"/>
            </a:xfrm>
            <a:custGeom>
              <a:avLst/>
              <a:gdLst/>
              <a:ahLst/>
              <a:cxnLst/>
              <a:rect l="0" t="0" r="0" b="0"/>
              <a:pathLst>
                <a:path w="120000" h="120000" extrusionOk="0">
                  <a:moveTo>
                    <a:pt x="0" y="0"/>
                  </a:moveTo>
                  <a:lnTo>
                    <a:pt x="60000" y="0"/>
                  </a:lnTo>
                  <a:lnTo>
                    <a:pt x="60000" y="120000"/>
                  </a:lnTo>
                  <a:lnTo>
                    <a:pt x="120000" y="120000"/>
                  </a:lnTo>
                </a:path>
              </a:pathLst>
            </a:custGeom>
            <a:noFill/>
            <a:ln w="28575" cap="flat" cmpd="sng">
              <a:solidFill>
                <a:srgbClr val="142248"/>
              </a:solidFill>
              <a:prstDash val="solid"/>
              <a:round/>
              <a:headEnd type="none" w="med" len="med"/>
              <a:tailEnd type="none" w="med" len="med"/>
            </a:ln>
          </p:spPr>
          <p:txBody>
            <a:bodyPr lIns="91425" tIns="91425" rIns="91425" bIns="91425" anchor="ctr" anchorCtr="0">
              <a:noAutofit/>
            </a:bodyPr>
            <a:lstStyle/>
            <a:p>
              <a:pPr>
                <a:buClr>
                  <a:srgbClr val="000000"/>
                </a:buClr>
              </a:pPr>
              <a:endParaRPr>
                <a:latin typeface="+mn-lt"/>
              </a:endParaRPr>
            </a:p>
          </p:txBody>
        </p:sp>
      </p:grpSp>
      <p:sp>
        <p:nvSpPr>
          <p:cNvPr id="307" name="Shape 307"/>
          <p:cNvSpPr txBox="1"/>
          <p:nvPr/>
        </p:nvSpPr>
        <p:spPr>
          <a:xfrm>
            <a:off x="3352981" y="4797911"/>
            <a:ext cx="1384933" cy="569400"/>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buClr>
                <a:schemeClr val="dk1"/>
              </a:buClr>
            </a:pPr>
            <a:r>
              <a:rPr lang="en-US">
                <a:solidFill>
                  <a:schemeClr val="dk1"/>
                </a:solidFill>
                <a:latin typeface="+mn-lt"/>
              </a:rPr>
              <a:t>Raw counts</a:t>
            </a:r>
          </a:p>
        </p:txBody>
      </p:sp>
      <p:sp>
        <p:nvSpPr>
          <p:cNvPr id="308" name="Shape 308"/>
          <p:cNvSpPr txBox="1"/>
          <p:nvPr/>
        </p:nvSpPr>
        <p:spPr>
          <a:xfrm>
            <a:off x="3325605" y="2655636"/>
            <a:ext cx="1384933" cy="569400"/>
          </a:xfrm>
          <a:prstGeom prst="rect">
            <a:avLst/>
          </a:prstGeom>
          <a:solidFill>
            <a:srgbClr val="EFEFEF"/>
          </a:solidFill>
          <a:ln w="19050" cap="flat" cmpd="sng">
            <a:solidFill>
              <a:srgbClr val="142248"/>
            </a:solidFill>
            <a:prstDash val="solid"/>
            <a:round/>
            <a:headEnd type="none" w="med" len="med"/>
            <a:tailEnd type="none" w="med" len="med"/>
          </a:ln>
        </p:spPr>
        <p:txBody>
          <a:bodyPr lIns="11421" tIns="11421" rIns="11421" bIns="11421" anchor="ctr" anchorCtr="0">
            <a:noAutofit/>
          </a:bodyPr>
          <a:lstStyle/>
          <a:p>
            <a:pPr algn="ctr">
              <a:buClr>
                <a:schemeClr val="dk1"/>
              </a:buClr>
            </a:pPr>
            <a:r>
              <a:rPr lang="en-US">
                <a:solidFill>
                  <a:schemeClr val="dk1"/>
                </a:solidFill>
                <a:latin typeface="+mn-lt"/>
              </a:rPr>
              <a:t>Target file</a:t>
            </a:r>
          </a:p>
        </p:txBody>
      </p:sp>
      <p:sp>
        <p:nvSpPr>
          <p:cNvPr id="32" name="Shape 219"/>
          <p:cNvSpPr txBox="1"/>
          <p:nvPr/>
        </p:nvSpPr>
        <p:spPr>
          <a:xfrm>
            <a:off x="2545061" y="6087950"/>
            <a:ext cx="1434135"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Discovery </a:t>
            </a:r>
          </a:p>
          <a:p>
            <a:pPr algn="ctr">
              <a:buClr>
                <a:srgbClr val="000000"/>
              </a:buClr>
              <a:buSzPct val="25000"/>
            </a:pPr>
            <a:r>
              <a:rPr lang="en-US" sz="1200" b="1" dirty="0"/>
              <a:t>Environment</a:t>
            </a:r>
          </a:p>
        </p:txBody>
      </p:sp>
      <p:sp>
        <p:nvSpPr>
          <p:cNvPr id="33" name="Shape 220"/>
          <p:cNvSpPr txBox="1"/>
          <p:nvPr/>
        </p:nvSpPr>
        <p:spPr>
          <a:xfrm>
            <a:off x="4024660" y="6086294"/>
            <a:ext cx="1117783" cy="318600"/>
          </a:xfrm>
          <a:prstGeom prst="rect">
            <a:avLst/>
          </a:prstGeom>
          <a:noFill/>
          <a:ln>
            <a:noFill/>
          </a:ln>
        </p:spPr>
        <p:txBody>
          <a:bodyPr lIns="91395" tIns="91395" rIns="91395" bIns="91395" anchor="t" anchorCtr="0">
            <a:noAutofit/>
          </a:bodyPr>
          <a:lstStyle/>
          <a:p>
            <a:pPr>
              <a:buClr>
                <a:srgbClr val="000000"/>
              </a:buClr>
              <a:buSzPct val="25000"/>
            </a:pPr>
            <a:r>
              <a:rPr lang="en-US" sz="1200" b="1" dirty="0"/>
              <a:t>Atmosphere</a:t>
            </a:r>
          </a:p>
        </p:txBody>
      </p:sp>
      <p:sp>
        <p:nvSpPr>
          <p:cNvPr id="34" name="Shape 236"/>
          <p:cNvSpPr txBox="1"/>
          <p:nvPr/>
        </p:nvSpPr>
        <p:spPr>
          <a:xfrm>
            <a:off x="3849202" y="6383702"/>
            <a:ext cx="1468696" cy="474298"/>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 New additions</a:t>
            </a:r>
          </a:p>
        </p:txBody>
      </p:sp>
      <p:sp>
        <p:nvSpPr>
          <p:cNvPr id="35" name="Shape 237"/>
          <p:cNvSpPr/>
          <p:nvPr/>
        </p:nvSpPr>
        <p:spPr>
          <a:xfrm>
            <a:off x="2957077" y="6027817"/>
            <a:ext cx="582360" cy="101296"/>
          </a:xfrm>
          <a:prstGeom prst="rect">
            <a:avLst/>
          </a:prstGeom>
          <a:solidFill>
            <a:srgbClr val="ED6D23"/>
          </a:solidFill>
          <a:ln>
            <a:noFill/>
          </a:ln>
        </p:spPr>
        <p:txBody>
          <a:bodyPr lIns="91395" tIns="45686" rIns="91395" bIns="45686" anchor="ctr" anchorCtr="0">
            <a:noAutofit/>
          </a:bodyPr>
          <a:lstStyle/>
          <a:p>
            <a:pPr algn="ctr">
              <a:buClr>
                <a:srgbClr val="000000"/>
              </a:buClr>
            </a:pPr>
            <a:endParaRPr>
              <a:solidFill>
                <a:srgbClr val="ED6D23"/>
              </a:solidFill>
            </a:endParaRPr>
          </a:p>
        </p:txBody>
      </p:sp>
      <p:sp>
        <p:nvSpPr>
          <p:cNvPr id="36" name="Shape 238"/>
          <p:cNvSpPr/>
          <p:nvPr/>
        </p:nvSpPr>
        <p:spPr>
          <a:xfrm>
            <a:off x="4296182" y="6026855"/>
            <a:ext cx="574739" cy="101296"/>
          </a:xfrm>
          <a:prstGeom prst="rect">
            <a:avLst/>
          </a:prstGeom>
          <a:solidFill>
            <a:srgbClr val="0971AB"/>
          </a:solidFill>
          <a:ln>
            <a:noFill/>
          </a:ln>
        </p:spPr>
        <p:txBody>
          <a:bodyPr lIns="91395" tIns="45686" rIns="91395" bIns="45686" anchor="ctr" anchorCtr="0">
            <a:noAutofit/>
          </a:bodyPr>
          <a:lstStyle/>
          <a:p>
            <a:pPr algn="ctr">
              <a:buClr>
                <a:srgbClr val="000000"/>
              </a:buClr>
            </a:pPr>
            <a:endParaRPr>
              <a:solidFill>
                <a:schemeClr val="lt1"/>
              </a:solidFill>
            </a:endParaRPr>
          </a:p>
        </p:txBody>
      </p:sp>
      <p:sp>
        <p:nvSpPr>
          <p:cNvPr id="37" name="Shape 239"/>
          <p:cNvSpPr txBox="1"/>
          <p:nvPr/>
        </p:nvSpPr>
        <p:spPr>
          <a:xfrm>
            <a:off x="5325021" y="6086294"/>
            <a:ext cx="1117783" cy="318600"/>
          </a:xfrm>
          <a:prstGeom prst="rect">
            <a:avLst/>
          </a:prstGeom>
          <a:noFill/>
          <a:ln>
            <a:noFill/>
          </a:ln>
        </p:spPr>
        <p:txBody>
          <a:bodyPr lIns="91395" tIns="91395" rIns="91395" bIns="91395" anchor="t" anchorCtr="0">
            <a:noAutofit/>
          </a:bodyPr>
          <a:lstStyle/>
          <a:p>
            <a:pPr algn="ctr">
              <a:buClr>
                <a:srgbClr val="000000"/>
              </a:buClr>
              <a:buSzPct val="25000"/>
            </a:pPr>
            <a:r>
              <a:rPr lang="en-US" sz="1200" b="1" dirty="0"/>
              <a:t>Both </a:t>
            </a:r>
          </a:p>
          <a:p>
            <a:pPr algn="ctr">
              <a:buClr>
                <a:srgbClr val="000000"/>
              </a:buClr>
              <a:buSzPct val="25000"/>
            </a:pPr>
            <a:r>
              <a:rPr lang="en-US" sz="1200" b="1" dirty="0"/>
              <a:t>(DE &amp; </a:t>
            </a:r>
            <a:r>
              <a:rPr lang="en-US" sz="1200" b="1" dirty="0" err="1"/>
              <a:t>Atmo</a:t>
            </a:r>
            <a:r>
              <a:rPr lang="en-US" sz="1200" b="1" dirty="0"/>
              <a:t>)</a:t>
            </a:r>
          </a:p>
        </p:txBody>
      </p:sp>
      <p:sp>
        <p:nvSpPr>
          <p:cNvPr id="38" name="Shape 240"/>
          <p:cNvSpPr/>
          <p:nvPr/>
        </p:nvSpPr>
        <p:spPr>
          <a:xfrm>
            <a:off x="5566924" y="6026855"/>
            <a:ext cx="574739" cy="101296"/>
          </a:xfrm>
          <a:prstGeom prst="rect">
            <a:avLst/>
          </a:prstGeom>
          <a:solidFill>
            <a:srgbClr val="AA2173"/>
          </a:solidFill>
          <a:ln>
            <a:noFill/>
          </a:ln>
        </p:spPr>
        <p:txBody>
          <a:bodyPr lIns="91395" tIns="45686" rIns="91395" bIns="45686" anchor="ctr" anchorCtr="0">
            <a:noAutofit/>
          </a:bodyPr>
          <a:lstStyle/>
          <a:p>
            <a:pPr algn="ctr">
              <a:buClr>
                <a:srgbClr val="000000"/>
              </a:buClr>
            </a:pPr>
            <a:endParaRPr>
              <a:solidFill>
                <a:schemeClr val="lt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cience Implementation All Hands (2-17-150">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TotalTime>
  <Words>3189</Words>
  <Application>Microsoft Macintosh PowerPoint</Application>
  <PresentationFormat>On-screen Show (4:3)</PresentationFormat>
  <Paragraphs>616</Paragraphs>
  <Slides>25</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Impact</vt:lpstr>
      <vt:lpstr>Arial</vt:lpstr>
      <vt:lpstr>Science Implementation All Hands (2-17-150</vt:lpstr>
      <vt:lpstr>DATA and WORKFLOWS</vt:lpstr>
      <vt:lpstr>Data Life Cycle</vt:lpstr>
      <vt:lpstr>PowerPoint Presentation</vt:lpstr>
      <vt:lpstr>PowerPoint Presentation</vt:lpstr>
      <vt:lpstr>PowerPoint Presentation</vt:lpstr>
      <vt:lpstr>Overview of Genomics Workflows</vt:lpstr>
      <vt:lpstr>RNA-Seq 1: Differential Expression  </vt:lpstr>
      <vt:lpstr>PowerPoint Presentation</vt:lpstr>
      <vt:lpstr>RNA-Seq 3: Multifactorial pairwise comparisons For doing multiple pairwise comparisons of RNA-Seq data for differential gene expression analysis </vt:lpstr>
      <vt:lpstr>Evolinc: Identification and Evolutionary analysis of Long Non-coding RNA (LincRNA)</vt:lpstr>
      <vt:lpstr>PowerPoint Presentation</vt:lpstr>
      <vt:lpstr>Genome Annotation: WQ-MAKER in Jetstream</vt:lpstr>
      <vt:lpstr>PowerPoint Presentation</vt:lpstr>
      <vt:lpstr>Metagenomics Using QIIME 1</vt:lpstr>
      <vt:lpstr>PowerPoint Presentation</vt:lpstr>
      <vt:lpstr>Non-model organism de novo transcriptomics </vt:lpstr>
      <vt:lpstr>DNA Methylation Analysis </vt:lpstr>
      <vt:lpstr>PowerPoint Presentation</vt:lpstr>
      <vt:lpstr>PowerPoint Presentation</vt:lpstr>
      <vt:lpstr>PowerPoint Presentation</vt:lpstr>
      <vt:lpstr>Comparative Genomics</vt:lpstr>
      <vt:lpstr>Species Distribution Modeling</vt:lpstr>
      <vt:lpstr>In the Works</vt:lpstr>
      <vt:lpstr>Workflows: Quick Reference Guide</vt:lpstr>
      <vt:lpstr>Workflows: Quick Reference Guide (cont.)</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Life Cycle</dc:title>
  <cp:lastModifiedBy>Microsoft Office User</cp:lastModifiedBy>
  <cp:revision>33</cp:revision>
  <cp:lastPrinted>2017-01-10T23:23:12Z</cp:lastPrinted>
  <dcterms:modified xsi:type="dcterms:W3CDTF">2017-03-20T10:19:49Z</dcterms:modified>
</cp:coreProperties>
</file>